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8"/>
  </p:notesMasterIdLst>
  <p:sldIdLst>
    <p:sldId id="256" r:id="rId2"/>
    <p:sldId id="257" r:id="rId3"/>
    <p:sldId id="259" r:id="rId4"/>
    <p:sldId id="260" r:id="rId5"/>
    <p:sldId id="261" r:id="rId6"/>
    <p:sldId id="262" r:id="rId7"/>
    <p:sldId id="266" r:id="rId8"/>
    <p:sldId id="264" r:id="rId9"/>
    <p:sldId id="265" r:id="rId10"/>
    <p:sldId id="258" r:id="rId11"/>
    <p:sldId id="276" r:id="rId12"/>
    <p:sldId id="267" r:id="rId13"/>
    <p:sldId id="269" r:id="rId14"/>
    <p:sldId id="268" r:id="rId15"/>
    <p:sldId id="270" r:id="rId16"/>
    <p:sldId id="271" r:id="rId17"/>
    <p:sldId id="273" r:id="rId18"/>
    <p:sldId id="274" r:id="rId19"/>
    <p:sldId id="275" r:id="rId20"/>
    <p:sldId id="284" r:id="rId21"/>
    <p:sldId id="283" r:id="rId22"/>
    <p:sldId id="277" r:id="rId23"/>
    <p:sldId id="278" r:id="rId24"/>
    <p:sldId id="280" r:id="rId25"/>
    <p:sldId id="281"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73" autoAdjust="0"/>
  </p:normalViewPr>
  <p:slideViewPr>
    <p:cSldViewPr snapToGrid="0">
      <p:cViewPr>
        <p:scale>
          <a:sx n="60" d="100"/>
          <a:sy n="60" d="100"/>
        </p:scale>
        <p:origin x="1740" y="7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4002"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2.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uart Fankhauser" userId="3f71d080-1bd4-460d-9cce-19d5c2164853" providerId="ADAL" clId="{C3B624E6-ECE6-4D73-8DAA-B60D552DB812}"/>
    <pc:docChg chg="modSld">
      <pc:chgData name="Stuart Fankhauser" userId="3f71d080-1bd4-460d-9cce-19d5c2164853" providerId="ADAL" clId="{C3B624E6-ECE6-4D73-8DAA-B60D552DB812}" dt="2023-11-01T23:01:57.616" v="0" actId="20577"/>
      <pc:docMkLst>
        <pc:docMk/>
      </pc:docMkLst>
      <pc:sldChg chg="modNotesTx">
        <pc:chgData name="Stuart Fankhauser" userId="3f71d080-1bd4-460d-9cce-19d5c2164853" providerId="ADAL" clId="{C3B624E6-ECE6-4D73-8DAA-B60D552DB812}" dt="2023-11-01T23:01:57.616" v="0" actId="20577"/>
        <pc:sldMkLst>
          <pc:docMk/>
          <pc:sldMk cId="2690668884" sldId="28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8AFB30-CCC2-4385-BD4E-1F641605F59B}" type="datetimeFigureOut">
              <a:rPr lang="en-AU" smtClean="0"/>
              <a:t>2/11/2023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8F251-BCE5-4C66-A048-EBDC067AD305}" type="slidenum">
              <a:rPr lang="en-AU" smtClean="0"/>
              <a:t>‹#›</a:t>
            </a:fld>
            <a:endParaRPr lang="en-AU"/>
          </a:p>
        </p:txBody>
      </p:sp>
    </p:spTree>
    <p:extLst>
      <p:ext uri="{BB962C8B-B14F-4D97-AF65-F5344CB8AC3E}">
        <p14:creationId xmlns:p14="http://schemas.microsoft.com/office/powerpoint/2010/main" val="1140148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rmscontrol.org/act/2023-10/news/pentagon-plans-mass-autonomous-weapons-deploymen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D1D5DB"/>
                </a:solidFill>
                <a:effectLst/>
                <a:latin typeface="Söhne"/>
              </a:rPr>
              <a:t> Have the students have learned in the previous sessions and how it relates to today's topic.</a:t>
            </a:r>
          </a:p>
          <a:p>
            <a:pPr algn="l">
              <a:buFont typeface="+mj-lt"/>
              <a:buAutoNum type="arabicPeriod"/>
            </a:pPr>
            <a:r>
              <a:rPr lang="en-US" b="0" i="0" dirty="0">
                <a:solidFill>
                  <a:srgbClr val="D1D5DB"/>
                </a:solidFill>
                <a:effectLst/>
                <a:latin typeface="Söhne"/>
              </a:rPr>
              <a:t> Share any news story related to AI to reignite their attention </a:t>
            </a:r>
            <a:br>
              <a:rPr lang="en-US" b="0" i="0" dirty="0">
                <a:solidFill>
                  <a:srgbClr val="D1D5DB"/>
                </a:solidFill>
                <a:effectLst/>
                <a:latin typeface="Söhne"/>
              </a:rPr>
            </a:br>
            <a:r>
              <a:rPr lang="en-US" b="0" i="0" dirty="0">
                <a:solidFill>
                  <a:srgbClr val="D1D5DB"/>
                </a:solidFill>
                <a:effectLst/>
                <a:latin typeface="Söhne"/>
              </a:rPr>
              <a:t>(e.g. </a:t>
            </a:r>
            <a:r>
              <a:rPr lang="en-US" b="1" i="0" dirty="0">
                <a:solidFill>
                  <a:srgbClr val="D1D5DB"/>
                </a:solidFill>
                <a:effectLst/>
                <a:latin typeface="Söhne"/>
              </a:rPr>
              <a:t>Pentagon’s Mass Deployment of Autonomous Weapons</a:t>
            </a:r>
            <a:r>
              <a:rPr lang="en-US" b="0" i="0" dirty="0">
                <a:solidFill>
                  <a:srgbClr val="D1D5DB"/>
                </a:solidFill>
                <a:effectLst/>
                <a:latin typeface="Söhne"/>
              </a:rPr>
              <a:t>: The Pentagon plans to deploy autonomous weapons to counter mass military assets of adversaries, with a new initiative called "Replicator" aiming to field thousands of autonomous systems, including drone ships, planes, and ground vehicles in the next 18 to 24 months. This move is seen as a strategy to counter the mass military assets of adversaries, particularly China, by deploying autonomous systems that are smaller, smarter, and cheaper. One notable project is the Air Force’s “collaborative combat aircraft” designed for high-risk missions in contested airspace, with substantial autonomous capabilities​</a:t>
            </a:r>
            <a:r>
              <a:rPr lang="en-US" b="0" i="0" u="none" strike="noStrike" baseline="30000" dirty="0">
                <a:solidFill>
                  <a:srgbClr val="D1D5DB"/>
                </a:solidFill>
                <a:effectLst/>
                <a:latin typeface="Söhne"/>
                <a:hlinkClick r:id="rId3"/>
              </a:rPr>
              <a:t>2</a:t>
            </a:r>
            <a:r>
              <a:rPr lang="en-US" b="0" i="0" dirty="0">
                <a:solidFill>
                  <a:srgbClr val="D1D5DB"/>
                </a:solidFill>
                <a:effectLst/>
                <a:latin typeface="Söhne"/>
              </a:rPr>
              <a:t>​.</a:t>
            </a:r>
          </a:p>
          <a:p>
            <a:pPr algn="l">
              <a:buFont typeface="+mj-lt"/>
              <a:buAutoNum type="arabicPeriod"/>
            </a:pPr>
            <a:r>
              <a:rPr lang="en-US" b="1" i="0" dirty="0">
                <a:solidFill>
                  <a:srgbClr val="D1D5DB"/>
                </a:solidFill>
                <a:effectLst/>
                <a:latin typeface="Söhne"/>
              </a:rPr>
              <a:t>International Dialogue on Autonomous Weapons</a:t>
            </a:r>
            <a:r>
              <a:rPr lang="en-US" b="0" i="0" dirty="0">
                <a:solidFill>
                  <a:srgbClr val="D1D5DB"/>
                </a:solidFill>
                <a:effectLst/>
                <a:latin typeface="Söhne"/>
              </a:rPr>
              <a:t>: At the global stage, discussions around autonomous weapons are intensifying. In October 2023, the UN and the International Committee of the Red Cross called for establishing international rules on autonomous weapon systems to protect humanity. Similarly, the US participated in discussions on lethal autonomous weapons systems under the Convention on Certain Conventional Weapons framework. These dialogues reflect the urgency and global concerns around the military applications of autonomous systems​</a:t>
            </a:r>
          </a:p>
          <a:p>
            <a:pPr algn="l">
              <a:buFont typeface="Arial" panose="020B0604020202020204" pitchFamily="34" charset="0"/>
              <a:buNone/>
            </a:pPr>
            <a:endParaRPr lang="en-US" b="0" i="0" dirty="0">
              <a:solidFill>
                <a:srgbClr val="D1D5DB"/>
              </a:solidFill>
              <a:effectLst/>
              <a:latin typeface="Söhne"/>
            </a:endParaRPr>
          </a:p>
          <a:p>
            <a:pPr algn="l">
              <a:buFont typeface="Arial" panose="020B0604020202020204" pitchFamily="34" charset="0"/>
              <a:buChar char="•"/>
            </a:pPr>
            <a:r>
              <a:rPr lang="en-US" b="0" i="0" dirty="0">
                <a:solidFill>
                  <a:srgbClr val="D1D5DB"/>
                </a:solidFill>
                <a:effectLst/>
                <a:latin typeface="Söhne"/>
              </a:rPr>
              <a:t> Ask the students for their general thoughts or feelings about communicating with AI.</a:t>
            </a:r>
          </a:p>
          <a:p>
            <a:endParaRPr lang="en-AU" dirty="0"/>
          </a:p>
        </p:txBody>
      </p:sp>
      <p:sp>
        <p:nvSpPr>
          <p:cNvPr id="4" name="Slide Number Placeholder 3"/>
          <p:cNvSpPr>
            <a:spLocks noGrp="1"/>
          </p:cNvSpPr>
          <p:nvPr>
            <p:ph type="sldNum" sz="quarter" idx="5"/>
          </p:nvPr>
        </p:nvSpPr>
        <p:spPr/>
        <p:txBody>
          <a:bodyPr/>
          <a:lstStyle/>
          <a:p>
            <a:fld id="{5D08F251-BCE5-4C66-A048-EBDC067AD305}" type="slidenum">
              <a:rPr lang="en-AU" smtClean="0"/>
              <a:t>1</a:t>
            </a:fld>
            <a:endParaRPr lang="en-AU"/>
          </a:p>
        </p:txBody>
      </p:sp>
    </p:spTree>
    <p:extLst>
      <p:ext uri="{BB962C8B-B14F-4D97-AF65-F5344CB8AC3E}">
        <p14:creationId xmlns:p14="http://schemas.microsoft.com/office/powerpoint/2010/main" val="809833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there any reason why these prompts should yield a different result?</a:t>
            </a:r>
          </a:p>
          <a:p>
            <a:r>
              <a:rPr lang="en-US" dirty="0"/>
              <a:t>What might you expect to be different?</a:t>
            </a:r>
            <a:br>
              <a:rPr lang="en-US" dirty="0"/>
            </a:br>
            <a:r>
              <a:rPr lang="en-US" dirty="0"/>
              <a:t>What do you expect to be the same?</a:t>
            </a:r>
            <a:endParaRPr lang="en-AU" dirty="0"/>
          </a:p>
        </p:txBody>
      </p:sp>
      <p:sp>
        <p:nvSpPr>
          <p:cNvPr id="4" name="Slide Number Placeholder 3"/>
          <p:cNvSpPr>
            <a:spLocks noGrp="1"/>
          </p:cNvSpPr>
          <p:nvPr>
            <p:ph type="sldNum" sz="quarter" idx="5"/>
          </p:nvPr>
        </p:nvSpPr>
        <p:spPr/>
        <p:txBody>
          <a:bodyPr/>
          <a:lstStyle/>
          <a:p>
            <a:fld id="{5D08F251-BCE5-4C66-A048-EBDC067AD305}" type="slidenum">
              <a:rPr lang="en-AU" smtClean="0"/>
              <a:t>10</a:t>
            </a:fld>
            <a:endParaRPr lang="en-AU"/>
          </a:p>
        </p:txBody>
      </p:sp>
    </p:spTree>
    <p:extLst>
      <p:ext uri="{BB962C8B-B14F-4D97-AF65-F5344CB8AC3E}">
        <p14:creationId xmlns:p14="http://schemas.microsoft.com/office/powerpoint/2010/main" val="2868821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D08F251-BCE5-4C66-A048-EBDC067AD305}" type="slidenum">
              <a:rPr lang="en-AU" smtClean="0"/>
              <a:t>11</a:t>
            </a:fld>
            <a:endParaRPr lang="en-AU"/>
          </a:p>
        </p:txBody>
      </p:sp>
    </p:spTree>
    <p:extLst>
      <p:ext uri="{BB962C8B-B14F-4D97-AF65-F5344CB8AC3E}">
        <p14:creationId xmlns:p14="http://schemas.microsoft.com/office/powerpoint/2010/main" val="3434662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D1D5DB"/>
                </a:solidFill>
                <a:effectLst/>
                <a:latin typeface="Söhne"/>
              </a:rPr>
              <a:t>Discuss how age and academic level might influence the depth and complexity of the information provided.</a:t>
            </a:r>
          </a:p>
          <a:p>
            <a:pPr algn="l">
              <a:buFont typeface="Arial" panose="020B0604020202020204" pitchFamily="34" charset="0"/>
              <a:buChar char="•"/>
            </a:pPr>
            <a:r>
              <a:rPr lang="en-US" b="0" i="0" dirty="0">
                <a:solidFill>
                  <a:srgbClr val="D1D5DB"/>
                </a:solidFill>
                <a:effectLst/>
                <a:latin typeface="Söhne"/>
              </a:rPr>
              <a:t>Why have we asked the AI to take a “deep breath”?</a:t>
            </a:r>
          </a:p>
          <a:p>
            <a:pPr algn="l">
              <a:buFont typeface="Arial" panose="020B0604020202020204" pitchFamily="34" charset="0"/>
              <a:buChar char="•"/>
            </a:pPr>
            <a:r>
              <a:rPr lang="en-US" b="0" i="0" dirty="0">
                <a:solidFill>
                  <a:srgbClr val="D1D5DB"/>
                </a:solidFill>
                <a:effectLst/>
                <a:latin typeface="Söhne"/>
              </a:rPr>
              <a:t>Engage students by asking them to think of other ways to change the audience to see different AI responses.</a:t>
            </a:r>
          </a:p>
          <a:p>
            <a:endParaRPr lang="en-AU" dirty="0"/>
          </a:p>
        </p:txBody>
      </p:sp>
      <p:sp>
        <p:nvSpPr>
          <p:cNvPr id="4" name="Slide Number Placeholder 3"/>
          <p:cNvSpPr>
            <a:spLocks noGrp="1"/>
          </p:cNvSpPr>
          <p:nvPr>
            <p:ph type="sldNum" sz="quarter" idx="5"/>
          </p:nvPr>
        </p:nvSpPr>
        <p:spPr/>
        <p:txBody>
          <a:bodyPr/>
          <a:lstStyle/>
          <a:p>
            <a:fld id="{5D08F251-BCE5-4C66-A048-EBDC067AD305}" type="slidenum">
              <a:rPr lang="en-AU" smtClean="0"/>
              <a:t>12</a:t>
            </a:fld>
            <a:endParaRPr lang="en-AU"/>
          </a:p>
        </p:txBody>
      </p:sp>
    </p:spTree>
    <p:extLst>
      <p:ext uri="{BB962C8B-B14F-4D97-AF65-F5344CB8AC3E}">
        <p14:creationId xmlns:p14="http://schemas.microsoft.com/office/powerpoint/2010/main" val="3041450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this article…</a:t>
            </a:r>
            <a:br>
              <a:rPr lang="en-US" dirty="0"/>
            </a:br>
            <a:r>
              <a:rPr lang="en-US" b="0" i="0" dirty="0">
                <a:solidFill>
                  <a:srgbClr val="D1D5DB"/>
                </a:solidFill>
                <a:effectLst/>
                <a:latin typeface="Söhne"/>
              </a:rPr>
              <a:t>A significant finding was the positive impact of certain phrases on the AI models' performance. For instance, phrases like "let's think step by step" or "Take a deep breath and work on this problem step by step" prompted the models to produce more accurate results when tackling math problems. The latter phrase notably enhanced Google's </a:t>
            </a:r>
            <a:r>
              <a:rPr lang="en-US" b="0" i="0" dirty="0" err="1">
                <a:solidFill>
                  <a:srgbClr val="D1D5DB"/>
                </a:solidFill>
                <a:effectLst/>
                <a:latin typeface="Söhne"/>
              </a:rPr>
              <a:t>PaLM</a:t>
            </a:r>
            <a:r>
              <a:rPr lang="en-US" b="0" i="0" dirty="0">
                <a:solidFill>
                  <a:srgbClr val="D1D5DB"/>
                </a:solidFill>
                <a:effectLst/>
                <a:latin typeface="Söhne"/>
              </a:rPr>
              <a:t> 2 language model's accuracy to 80.2% from 34% on a dataset of grade-school math problems.</a:t>
            </a:r>
            <a:endParaRPr lang="en-AU" dirty="0"/>
          </a:p>
        </p:txBody>
      </p:sp>
      <p:sp>
        <p:nvSpPr>
          <p:cNvPr id="4" name="Slide Number Placeholder 3"/>
          <p:cNvSpPr>
            <a:spLocks noGrp="1"/>
          </p:cNvSpPr>
          <p:nvPr>
            <p:ph type="sldNum" sz="quarter" idx="5"/>
          </p:nvPr>
        </p:nvSpPr>
        <p:spPr/>
        <p:txBody>
          <a:bodyPr/>
          <a:lstStyle/>
          <a:p>
            <a:fld id="{5D08F251-BCE5-4C66-A048-EBDC067AD305}" type="slidenum">
              <a:rPr lang="en-AU" smtClean="0"/>
              <a:t>13</a:t>
            </a:fld>
            <a:endParaRPr lang="en-AU"/>
          </a:p>
        </p:txBody>
      </p:sp>
    </p:spTree>
    <p:extLst>
      <p:ext uri="{BB962C8B-B14F-4D97-AF65-F5344CB8AC3E}">
        <p14:creationId xmlns:p14="http://schemas.microsoft.com/office/powerpoint/2010/main" val="977066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D1D5DB"/>
                </a:solidFill>
                <a:effectLst/>
                <a:latin typeface="Söhne"/>
              </a:rPr>
              <a:t> Discuss how tone and context can drastically change the nature of information.</a:t>
            </a:r>
          </a:p>
          <a:p>
            <a:pPr algn="l">
              <a:buFont typeface="Arial" panose="020B0604020202020204" pitchFamily="34" charset="0"/>
              <a:buChar char="•"/>
            </a:pPr>
            <a:r>
              <a:rPr lang="en-US" b="0" i="0" dirty="0">
                <a:solidFill>
                  <a:srgbClr val="D1D5DB"/>
                </a:solidFill>
                <a:effectLst/>
                <a:latin typeface="Söhne"/>
              </a:rPr>
              <a:t> Engage students by asking them to come up with their own "as if you are..." prompts.</a:t>
            </a:r>
          </a:p>
          <a:p>
            <a:endParaRPr lang="en-AU" dirty="0"/>
          </a:p>
        </p:txBody>
      </p:sp>
      <p:sp>
        <p:nvSpPr>
          <p:cNvPr id="4" name="Slide Number Placeholder 3"/>
          <p:cNvSpPr>
            <a:spLocks noGrp="1"/>
          </p:cNvSpPr>
          <p:nvPr>
            <p:ph type="sldNum" sz="quarter" idx="5"/>
          </p:nvPr>
        </p:nvSpPr>
        <p:spPr/>
        <p:txBody>
          <a:bodyPr/>
          <a:lstStyle/>
          <a:p>
            <a:fld id="{5D08F251-BCE5-4C66-A048-EBDC067AD305}" type="slidenum">
              <a:rPr lang="en-AU" smtClean="0"/>
              <a:t>14</a:t>
            </a:fld>
            <a:endParaRPr lang="en-AU"/>
          </a:p>
        </p:txBody>
      </p:sp>
    </p:spTree>
    <p:extLst>
      <p:ext uri="{BB962C8B-B14F-4D97-AF65-F5344CB8AC3E}">
        <p14:creationId xmlns:p14="http://schemas.microsoft.com/office/powerpoint/2010/main" val="2976209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D1D5DB"/>
                </a:solidFill>
                <a:effectLst/>
                <a:latin typeface="Söhne"/>
              </a:rPr>
              <a:t>How will this change alter the results?</a:t>
            </a:r>
          </a:p>
          <a:p>
            <a:endParaRPr lang="en-AU" dirty="0"/>
          </a:p>
        </p:txBody>
      </p:sp>
      <p:sp>
        <p:nvSpPr>
          <p:cNvPr id="4" name="Slide Number Placeholder 3"/>
          <p:cNvSpPr>
            <a:spLocks noGrp="1"/>
          </p:cNvSpPr>
          <p:nvPr>
            <p:ph type="sldNum" sz="quarter" idx="5"/>
          </p:nvPr>
        </p:nvSpPr>
        <p:spPr/>
        <p:txBody>
          <a:bodyPr/>
          <a:lstStyle/>
          <a:p>
            <a:fld id="{5D08F251-BCE5-4C66-A048-EBDC067AD305}" type="slidenum">
              <a:rPr lang="en-AU" smtClean="0"/>
              <a:t>15</a:t>
            </a:fld>
            <a:endParaRPr lang="en-AU"/>
          </a:p>
        </p:txBody>
      </p:sp>
    </p:spTree>
    <p:extLst>
      <p:ext uri="{BB962C8B-B14F-4D97-AF65-F5344CB8AC3E}">
        <p14:creationId xmlns:p14="http://schemas.microsoft.com/office/powerpoint/2010/main" val="1743582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might this change things?</a:t>
            </a:r>
            <a:endParaRPr lang="en-AU" dirty="0"/>
          </a:p>
        </p:txBody>
      </p:sp>
      <p:sp>
        <p:nvSpPr>
          <p:cNvPr id="4" name="Slide Number Placeholder 3"/>
          <p:cNvSpPr>
            <a:spLocks noGrp="1"/>
          </p:cNvSpPr>
          <p:nvPr>
            <p:ph type="sldNum" sz="quarter" idx="5"/>
          </p:nvPr>
        </p:nvSpPr>
        <p:spPr/>
        <p:txBody>
          <a:bodyPr/>
          <a:lstStyle/>
          <a:p>
            <a:fld id="{5D08F251-BCE5-4C66-A048-EBDC067AD305}" type="slidenum">
              <a:rPr lang="en-AU" smtClean="0"/>
              <a:t>16</a:t>
            </a:fld>
            <a:endParaRPr lang="en-AU"/>
          </a:p>
        </p:txBody>
      </p:sp>
    </p:spTree>
    <p:extLst>
      <p:ext uri="{BB962C8B-B14F-4D97-AF65-F5344CB8AC3E}">
        <p14:creationId xmlns:p14="http://schemas.microsoft.com/office/powerpoint/2010/main" val="2080073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D1D5DB"/>
                </a:solidFill>
                <a:effectLst/>
                <a:latin typeface="Söhne"/>
              </a:rPr>
              <a:t> What if you want it to tone it back a bit?</a:t>
            </a:r>
          </a:p>
          <a:p>
            <a:pPr algn="l">
              <a:buFont typeface="Arial" panose="020B0604020202020204" pitchFamily="34" charset="0"/>
              <a:buChar char="•"/>
            </a:pPr>
            <a:r>
              <a:rPr lang="en-US" b="0" i="0" dirty="0">
                <a:solidFill>
                  <a:srgbClr val="D1D5DB"/>
                </a:solidFill>
                <a:effectLst/>
                <a:latin typeface="Söhne"/>
              </a:rPr>
              <a:t> Discuss the concept of "scaling" the tone and why it might be useful.</a:t>
            </a:r>
          </a:p>
          <a:p>
            <a:pPr algn="l">
              <a:buFont typeface="Arial" panose="020B0604020202020204" pitchFamily="34" charset="0"/>
              <a:buChar char="•"/>
            </a:pPr>
            <a:r>
              <a:rPr lang="en-US" b="0" i="0" dirty="0">
                <a:solidFill>
                  <a:srgbClr val="D1D5DB"/>
                </a:solidFill>
                <a:effectLst/>
                <a:latin typeface="Söhne"/>
              </a:rPr>
              <a:t> Engage students in a discussion about potential applications of adjusting the tone of AI responses.</a:t>
            </a:r>
          </a:p>
          <a:p>
            <a:pPr algn="l">
              <a:buFont typeface="Arial" panose="020B0604020202020204" pitchFamily="34" charset="0"/>
              <a:buChar char="•"/>
            </a:pPr>
            <a:r>
              <a:rPr lang="en-US" b="0" i="0" dirty="0">
                <a:solidFill>
                  <a:srgbClr val="D1D5DB"/>
                </a:solidFill>
                <a:effectLst/>
                <a:latin typeface="Söhne"/>
              </a:rPr>
              <a:t> Highlight the flexibility and adaptability of modern AI systems.</a:t>
            </a:r>
          </a:p>
          <a:p>
            <a:endParaRPr lang="en-AU" dirty="0"/>
          </a:p>
        </p:txBody>
      </p:sp>
      <p:sp>
        <p:nvSpPr>
          <p:cNvPr id="4" name="Slide Number Placeholder 3"/>
          <p:cNvSpPr>
            <a:spLocks noGrp="1"/>
          </p:cNvSpPr>
          <p:nvPr>
            <p:ph type="sldNum" sz="quarter" idx="5"/>
          </p:nvPr>
        </p:nvSpPr>
        <p:spPr/>
        <p:txBody>
          <a:bodyPr/>
          <a:lstStyle/>
          <a:p>
            <a:fld id="{5D08F251-BCE5-4C66-A048-EBDC067AD305}" type="slidenum">
              <a:rPr lang="en-AU" smtClean="0"/>
              <a:t>17</a:t>
            </a:fld>
            <a:endParaRPr lang="en-AU"/>
          </a:p>
        </p:txBody>
      </p:sp>
    </p:spTree>
    <p:extLst>
      <p:ext uri="{BB962C8B-B14F-4D97-AF65-F5344CB8AC3E}">
        <p14:creationId xmlns:p14="http://schemas.microsoft.com/office/powerpoint/2010/main" val="2223026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this change?</a:t>
            </a:r>
            <a:endParaRPr lang="en-AU" dirty="0"/>
          </a:p>
        </p:txBody>
      </p:sp>
      <p:sp>
        <p:nvSpPr>
          <p:cNvPr id="4" name="Slide Number Placeholder 3"/>
          <p:cNvSpPr>
            <a:spLocks noGrp="1"/>
          </p:cNvSpPr>
          <p:nvPr>
            <p:ph type="sldNum" sz="quarter" idx="5"/>
          </p:nvPr>
        </p:nvSpPr>
        <p:spPr/>
        <p:txBody>
          <a:bodyPr/>
          <a:lstStyle/>
          <a:p>
            <a:fld id="{5D08F251-BCE5-4C66-A048-EBDC067AD305}" type="slidenum">
              <a:rPr lang="en-AU" smtClean="0"/>
              <a:t>18</a:t>
            </a:fld>
            <a:endParaRPr lang="en-AU"/>
          </a:p>
        </p:txBody>
      </p:sp>
    </p:spTree>
    <p:extLst>
      <p:ext uri="{BB962C8B-B14F-4D97-AF65-F5344CB8AC3E}">
        <p14:creationId xmlns:p14="http://schemas.microsoft.com/office/powerpoint/2010/main" val="1490386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MAYBE THIS??</a:t>
            </a:r>
            <a:endParaRPr lang="en-AU" dirty="0"/>
          </a:p>
        </p:txBody>
      </p:sp>
      <p:sp>
        <p:nvSpPr>
          <p:cNvPr id="4" name="Slide Number Placeholder 3"/>
          <p:cNvSpPr>
            <a:spLocks noGrp="1"/>
          </p:cNvSpPr>
          <p:nvPr>
            <p:ph type="sldNum" sz="quarter" idx="5"/>
          </p:nvPr>
        </p:nvSpPr>
        <p:spPr/>
        <p:txBody>
          <a:bodyPr/>
          <a:lstStyle/>
          <a:p>
            <a:fld id="{5D08F251-BCE5-4C66-A048-EBDC067AD305}" type="slidenum">
              <a:rPr lang="en-AU" smtClean="0"/>
              <a:t>19</a:t>
            </a:fld>
            <a:endParaRPr lang="en-AU"/>
          </a:p>
        </p:txBody>
      </p:sp>
    </p:spTree>
    <p:extLst>
      <p:ext uri="{BB962C8B-B14F-4D97-AF65-F5344CB8AC3E}">
        <p14:creationId xmlns:p14="http://schemas.microsoft.com/office/powerpoint/2010/main" val="545042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D1D5DB"/>
                </a:solidFill>
                <a:effectLst/>
                <a:latin typeface="Söhne"/>
              </a:rPr>
              <a:t> Discuss the importance of understanding non-verbal cues in human communication.</a:t>
            </a:r>
          </a:p>
          <a:p>
            <a:pPr algn="l">
              <a:buFont typeface="Arial" panose="020B0604020202020204" pitchFamily="34" charset="0"/>
              <a:buChar char="•"/>
            </a:pPr>
            <a:r>
              <a:rPr lang="en-US" b="0" i="0" dirty="0">
                <a:solidFill>
                  <a:srgbClr val="D1D5DB"/>
                </a:solidFill>
                <a:effectLst/>
                <a:latin typeface="Söhne"/>
              </a:rPr>
              <a:t> Ask students to share instances where they had misunderstandings due to cultural or age differences.</a:t>
            </a:r>
          </a:p>
          <a:p>
            <a:pPr algn="l">
              <a:buFont typeface="Arial" panose="020B0604020202020204" pitchFamily="34" charset="0"/>
              <a:buChar char="•"/>
            </a:pPr>
            <a:r>
              <a:rPr lang="en-US" b="0" i="0" dirty="0">
                <a:solidFill>
                  <a:srgbClr val="D1D5DB"/>
                </a:solidFill>
                <a:effectLst/>
                <a:latin typeface="Söhne"/>
              </a:rPr>
              <a:t> Discuss the potential challenges AI might face without these human-specific cues.</a:t>
            </a:r>
          </a:p>
          <a:p>
            <a:endParaRPr lang="en-AU" dirty="0"/>
          </a:p>
        </p:txBody>
      </p:sp>
      <p:sp>
        <p:nvSpPr>
          <p:cNvPr id="4" name="Slide Number Placeholder 3"/>
          <p:cNvSpPr>
            <a:spLocks noGrp="1"/>
          </p:cNvSpPr>
          <p:nvPr>
            <p:ph type="sldNum" sz="quarter" idx="5"/>
          </p:nvPr>
        </p:nvSpPr>
        <p:spPr/>
        <p:txBody>
          <a:bodyPr/>
          <a:lstStyle/>
          <a:p>
            <a:fld id="{5D08F251-BCE5-4C66-A048-EBDC067AD305}" type="slidenum">
              <a:rPr lang="en-AU" smtClean="0"/>
              <a:t>2</a:t>
            </a:fld>
            <a:endParaRPr lang="en-AU"/>
          </a:p>
        </p:txBody>
      </p:sp>
    </p:spTree>
    <p:extLst>
      <p:ext uri="{BB962C8B-B14F-4D97-AF65-F5344CB8AC3E}">
        <p14:creationId xmlns:p14="http://schemas.microsoft.com/office/powerpoint/2010/main" val="2861881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 out some of these ideas and see if they work on the screen! </a:t>
            </a:r>
            <a:endParaRPr lang="en-AU" dirty="0"/>
          </a:p>
        </p:txBody>
      </p:sp>
      <p:sp>
        <p:nvSpPr>
          <p:cNvPr id="4" name="Slide Number Placeholder 3"/>
          <p:cNvSpPr>
            <a:spLocks noGrp="1"/>
          </p:cNvSpPr>
          <p:nvPr>
            <p:ph type="sldNum" sz="quarter" idx="5"/>
          </p:nvPr>
        </p:nvSpPr>
        <p:spPr/>
        <p:txBody>
          <a:bodyPr/>
          <a:lstStyle/>
          <a:p>
            <a:fld id="{5D08F251-BCE5-4C66-A048-EBDC067AD305}" type="slidenum">
              <a:rPr lang="en-AU" smtClean="0"/>
              <a:t>20</a:t>
            </a:fld>
            <a:endParaRPr lang="en-AU"/>
          </a:p>
        </p:txBody>
      </p:sp>
    </p:spTree>
    <p:extLst>
      <p:ext uri="{BB962C8B-B14F-4D97-AF65-F5344CB8AC3E}">
        <p14:creationId xmlns:p14="http://schemas.microsoft.com/office/powerpoint/2010/main" val="2510604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this prompt in to Chat GPT and demonstrate how it works with any topic.</a:t>
            </a:r>
            <a:endParaRPr lang="en-AU" dirty="0"/>
          </a:p>
        </p:txBody>
      </p:sp>
      <p:sp>
        <p:nvSpPr>
          <p:cNvPr id="4" name="Slide Number Placeholder 3"/>
          <p:cNvSpPr>
            <a:spLocks noGrp="1"/>
          </p:cNvSpPr>
          <p:nvPr>
            <p:ph type="sldNum" sz="quarter" idx="5"/>
          </p:nvPr>
        </p:nvSpPr>
        <p:spPr/>
        <p:txBody>
          <a:bodyPr/>
          <a:lstStyle/>
          <a:p>
            <a:fld id="{5D08F251-BCE5-4C66-A048-EBDC067AD305}" type="slidenum">
              <a:rPr lang="en-AU" smtClean="0"/>
              <a:t>21</a:t>
            </a:fld>
            <a:endParaRPr lang="en-AU"/>
          </a:p>
        </p:txBody>
      </p:sp>
    </p:spTree>
    <p:extLst>
      <p:ext uri="{BB962C8B-B14F-4D97-AF65-F5344CB8AC3E}">
        <p14:creationId xmlns:p14="http://schemas.microsoft.com/office/powerpoint/2010/main" val="1606773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D1D5DB"/>
                </a:solidFill>
                <a:effectLst/>
                <a:latin typeface="Söhne"/>
              </a:rPr>
              <a:t>Briefly explain the objective of the activity and why it's important for students to think critically about how they interact with AI.</a:t>
            </a:r>
          </a:p>
          <a:p>
            <a:pPr marL="171450" indent="-171450">
              <a:buFont typeface="Arial" panose="020B0604020202020204" pitchFamily="34" charset="0"/>
              <a:buChar char="•"/>
            </a:pPr>
            <a:r>
              <a:rPr lang="en-US" b="0" i="0" dirty="0">
                <a:solidFill>
                  <a:srgbClr val="D1D5DB"/>
                </a:solidFill>
                <a:effectLst/>
                <a:latin typeface="Söhne"/>
              </a:rPr>
              <a:t>So, why do you think it's essential to ask the right questions when interacting with AI?</a:t>
            </a:r>
            <a:endParaRPr lang="en-AU" dirty="0"/>
          </a:p>
        </p:txBody>
      </p:sp>
      <p:sp>
        <p:nvSpPr>
          <p:cNvPr id="4" name="Slide Number Placeholder 3"/>
          <p:cNvSpPr>
            <a:spLocks noGrp="1"/>
          </p:cNvSpPr>
          <p:nvPr>
            <p:ph type="sldNum" sz="quarter" idx="5"/>
          </p:nvPr>
        </p:nvSpPr>
        <p:spPr/>
        <p:txBody>
          <a:bodyPr/>
          <a:lstStyle/>
          <a:p>
            <a:fld id="{5D08F251-BCE5-4C66-A048-EBDC067AD305}" type="slidenum">
              <a:rPr lang="en-AU" smtClean="0"/>
              <a:t>22</a:t>
            </a:fld>
            <a:endParaRPr lang="en-AU"/>
          </a:p>
        </p:txBody>
      </p:sp>
    </p:spTree>
    <p:extLst>
      <p:ext uri="{BB962C8B-B14F-4D97-AF65-F5344CB8AC3E}">
        <p14:creationId xmlns:p14="http://schemas.microsoft.com/office/powerpoint/2010/main" val="2118175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D1D5DB"/>
                </a:solidFill>
                <a:effectLst/>
                <a:latin typeface="Söhne"/>
              </a:rPr>
              <a:t>Teacher Tip</a:t>
            </a:r>
            <a:r>
              <a:rPr lang="en-US" b="0" i="0" dirty="0">
                <a:solidFill>
                  <a:srgbClr val="D1D5DB"/>
                </a:solidFill>
                <a:effectLst/>
                <a:latin typeface="Söhne"/>
              </a:rPr>
              <a:t>: Encourage students to think about both academic and non-academic scenarios. Planning a trip, designing a budget, getting simple advice on achieving a task…</a:t>
            </a:r>
          </a:p>
          <a:p>
            <a:endParaRPr lang="en-AU" dirty="0"/>
          </a:p>
        </p:txBody>
      </p:sp>
      <p:sp>
        <p:nvSpPr>
          <p:cNvPr id="4" name="Slide Number Placeholder 3"/>
          <p:cNvSpPr>
            <a:spLocks noGrp="1"/>
          </p:cNvSpPr>
          <p:nvPr>
            <p:ph type="sldNum" sz="quarter" idx="5"/>
          </p:nvPr>
        </p:nvSpPr>
        <p:spPr/>
        <p:txBody>
          <a:bodyPr/>
          <a:lstStyle/>
          <a:p>
            <a:fld id="{5D08F251-BCE5-4C66-A048-EBDC067AD305}" type="slidenum">
              <a:rPr lang="en-AU" smtClean="0"/>
              <a:t>23</a:t>
            </a:fld>
            <a:endParaRPr lang="en-AU"/>
          </a:p>
        </p:txBody>
      </p:sp>
    </p:spTree>
    <p:extLst>
      <p:ext uri="{BB962C8B-B14F-4D97-AF65-F5344CB8AC3E}">
        <p14:creationId xmlns:p14="http://schemas.microsoft.com/office/powerpoint/2010/main" val="1590475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D1D5DB"/>
                </a:solidFill>
                <a:effectLst/>
                <a:latin typeface="Söhne"/>
              </a:rPr>
              <a:t>Remind students to think about context and tone, which were discussed in the presentation.</a:t>
            </a:r>
            <a:endParaRPr lang="en-AU" dirty="0"/>
          </a:p>
        </p:txBody>
      </p:sp>
      <p:sp>
        <p:nvSpPr>
          <p:cNvPr id="4" name="Slide Number Placeholder 3"/>
          <p:cNvSpPr>
            <a:spLocks noGrp="1"/>
          </p:cNvSpPr>
          <p:nvPr>
            <p:ph type="sldNum" sz="quarter" idx="5"/>
          </p:nvPr>
        </p:nvSpPr>
        <p:spPr/>
        <p:txBody>
          <a:bodyPr/>
          <a:lstStyle/>
          <a:p>
            <a:fld id="{5D08F251-BCE5-4C66-A048-EBDC067AD305}" type="slidenum">
              <a:rPr lang="en-AU" smtClean="0"/>
              <a:t>25</a:t>
            </a:fld>
            <a:endParaRPr lang="en-AU"/>
          </a:p>
        </p:txBody>
      </p:sp>
    </p:spTree>
    <p:extLst>
      <p:ext uri="{BB962C8B-B14F-4D97-AF65-F5344CB8AC3E}">
        <p14:creationId xmlns:p14="http://schemas.microsoft.com/office/powerpoint/2010/main" val="4033156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D1D5DB"/>
                </a:solidFill>
                <a:effectLst/>
                <a:latin typeface="Söhne"/>
              </a:rPr>
              <a:t> Ask students to brainstorm what they'd want an AI to know about them for effective communication.</a:t>
            </a:r>
          </a:p>
          <a:p>
            <a:pPr algn="l">
              <a:buFont typeface="Arial" panose="020B0604020202020204" pitchFamily="34" charset="0"/>
              <a:buChar char="•"/>
            </a:pPr>
            <a:r>
              <a:rPr lang="en-US" b="0" i="0" dirty="0">
                <a:solidFill>
                  <a:srgbClr val="D1D5DB"/>
                </a:solidFill>
                <a:effectLst/>
                <a:latin typeface="Söhne"/>
              </a:rPr>
              <a:t> Discuss potential ethical concerns related to sharing personal information with AI.</a:t>
            </a:r>
          </a:p>
          <a:p>
            <a:pPr algn="l">
              <a:buFont typeface="Arial" panose="020B0604020202020204" pitchFamily="34" charset="0"/>
              <a:buChar char="•"/>
            </a:pPr>
            <a:r>
              <a:rPr lang="en-US" b="0" i="0" dirty="0">
                <a:solidFill>
                  <a:srgbClr val="D1D5DB"/>
                </a:solidFill>
                <a:effectLst/>
                <a:latin typeface="Söhne"/>
              </a:rPr>
              <a:t> Highlight the need for context in AI interactions.</a:t>
            </a:r>
          </a:p>
        </p:txBody>
      </p:sp>
      <p:sp>
        <p:nvSpPr>
          <p:cNvPr id="4" name="Slide Number Placeholder 3"/>
          <p:cNvSpPr>
            <a:spLocks noGrp="1"/>
          </p:cNvSpPr>
          <p:nvPr>
            <p:ph type="sldNum" sz="quarter" idx="5"/>
          </p:nvPr>
        </p:nvSpPr>
        <p:spPr/>
        <p:txBody>
          <a:bodyPr/>
          <a:lstStyle/>
          <a:p>
            <a:fld id="{5D08F251-BCE5-4C66-A048-EBDC067AD305}" type="slidenum">
              <a:rPr lang="en-AU" smtClean="0"/>
              <a:t>3</a:t>
            </a:fld>
            <a:endParaRPr lang="en-AU"/>
          </a:p>
        </p:txBody>
      </p:sp>
    </p:spTree>
    <p:extLst>
      <p:ext uri="{BB962C8B-B14F-4D97-AF65-F5344CB8AC3E}">
        <p14:creationId xmlns:p14="http://schemas.microsoft.com/office/powerpoint/2010/main" val="1149368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assess some output from a series of prompts. We don’t need to take too long on each one (and there is a copy of each in your OneNote if you can’t read it well off the screen.</a:t>
            </a:r>
            <a:br>
              <a:rPr lang="en-US" dirty="0"/>
            </a:br>
            <a:r>
              <a:rPr lang="en-US" dirty="0"/>
              <a:t>Using the handout and a pen, mark each response against each criterion with the symbol as suggested. We are using the same criteria sheet for 4 different interactions, so make your symbols SMALL!</a:t>
            </a:r>
            <a:endParaRPr lang="en-AU" dirty="0"/>
          </a:p>
        </p:txBody>
      </p:sp>
      <p:sp>
        <p:nvSpPr>
          <p:cNvPr id="4" name="Slide Number Placeholder 3"/>
          <p:cNvSpPr>
            <a:spLocks noGrp="1"/>
          </p:cNvSpPr>
          <p:nvPr>
            <p:ph type="sldNum" sz="quarter" idx="5"/>
          </p:nvPr>
        </p:nvSpPr>
        <p:spPr/>
        <p:txBody>
          <a:bodyPr/>
          <a:lstStyle/>
          <a:p>
            <a:fld id="{5D08F251-BCE5-4C66-A048-EBDC067AD305}" type="slidenum">
              <a:rPr lang="en-AU" smtClean="0"/>
              <a:t>4</a:t>
            </a:fld>
            <a:endParaRPr lang="en-AU"/>
          </a:p>
        </p:txBody>
      </p:sp>
    </p:spTree>
    <p:extLst>
      <p:ext uri="{BB962C8B-B14F-4D97-AF65-F5344CB8AC3E}">
        <p14:creationId xmlns:p14="http://schemas.microsoft.com/office/powerpoint/2010/main" val="541441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sz="1200" b="0" i="0" kern="1200" dirty="0">
                <a:solidFill>
                  <a:srgbClr val="D1D5DB"/>
                </a:solidFill>
                <a:effectLst/>
                <a:latin typeface="Söhne"/>
                <a:ea typeface="+mn-ea"/>
                <a:cs typeface="+mn-cs"/>
              </a:rPr>
              <a:t> Engage students by asking how they'd respond if someone asked them this question without any context.</a:t>
            </a:r>
          </a:p>
          <a:p>
            <a:pPr algn="l">
              <a:buFont typeface="Arial" panose="020B0604020202020204" pitchFamily="34" charset="0"/>
              <a:buChar char="•"/>
            </a:pPr>
            <a:r>
              <a:rPr lang="en-US" sz="1200" b="0" i="0" kern="1200" dirty="0">
                <a:solidFill>
                  <a:srgbClr val="D1D5DB"/>
                </a:solidFill>
                <a:effectLst/>
                <a:latin typeface="Söhne"/>
                <a:ea typeface="+mn-ea"/>
                <a:cs typeface="+mn-cs"/>
              </a:rPr>
              <a:t> Discuss how AI might approach answering a generic query.</a:t>
            </a:r>
          </a:p>
          <a:p>
            <a:pPr algn="l">
              <a:buFont typeface="Arial" panose="020B0604020202020204" pitchFamily="34" charset="0"/>
              <a:buChar char="•"/>
            </a:pPr>
            <a:r>
              <a:rPr lang="en-US" sz="1200" b="0" i="0" kern="1200" dirty="0">
                <a:solidFill>
                  <a:srgbClr val="D1D5DB"/>
                </a:solidFill>
                <a:effectLst/>
                <a:latin typeface="Söhne"/>
                <a:ea typeface="+mn-ea"/>
                <a:cs typeface="+mn-cs"/>
              </a:rPr>
              <a:t> Show them the AI response. Give the students some time to assess it with their criteria sheet.</a:t>
            </a:r>
          </a:p>
          <a:p>
            <a:endParaRPr lang="en-AU" dirty="0"/>
          </a:p>
        </p:txBody>
      </p:sp>
      <p:sp>
        <p:nvSpPr>
          <p:cNvPr id="4" name="Slide Number Placeholder 3"/>
          <p:cNvSpPr>
            <a:spLocks noGrp="1"/>
          </p:cNvSpPr>
          <p:nvPr>
            <p:ph type="sldNum" sz="quarter" idx="5"/>
          </p:nvPr>
        </p:nvSpPr>
        <p:spPr/>
        <p:txBody>
          <a:bodyPr/>
          <a:lstStyle/>
          <a:p>
            <a:fld id="{5D08F251-BCE5-4C66-A048-EBDC067AD305}" type="slidenum">
              <a:rPr lang="en-AU" smtClean="0"/>
              <a:t>5</a:t>
            </a:fld>
            <a:endParaRPr lang="en-AU"/>
          </a:p>
        </p:txBody>
      </p:sp>
    </p:spTree>
    <p:extLst>
      <p:ext uri="{BB962C8B-B14F-4D97-AF65-F5344CB8AC3E}">
        <p14:creationId xmlns:p14="http://schemas.microsoft.com/office/powerpoint/2010/main" val="3597539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sz="1200" b="0" i="0" kern="1200" dirty="0">
                <a:solidFill>
                  <a:srgbClr val="D1D5DB"/>
                </a:solidFill>
                <a:effectLst/>
                <a:latin typeface="Söhne"/>
                <a:ea typeface="+mn-ea"/>
                <a:cs typeface="+mn-cs"/>
              </a:rPr>
              <a:t> Engage students by asking how they would expect this response to be different.</a:t>
            </a:r>
          </a:p>
          <a:p>
            <a:pPr algn="l">
              <a:buFont typeface="Arial" panose="020B0604020202020204" pitchFamily="34" charset="0"/>
              <a:buChar char="•"/>
            </a:pPr>
            <a:r>
              <a:rPr lang="en-US" sz="1200" b="0" i="0" kern="1200" dirty="0">
                <a:solidFill>
                  <a:srgbClr val="D1D5DB"/>
                </a:solidFill>
                <a:effectLst/>
                <a:latin typeface="Söhne"/>
                <a:ea typeface="+mn-ea"/>
                <a:cs typeface="+mn-cs"/>
              </a:rPr>
              <a:t> Discuss how AI might approach answering this query with a more defined audience</a:t>
            </a:r>
          </a:p>
          <a:p>
            <a:pPr algn="l">
              <a:buFont typeface="Arial" panose="020B0604020202020204" pitchFamily="34" charset="0"/>
              <a:buChar char="•"/>
            </a:pPr>
            <a:r>
              <a:rPr lang="en-US" sz="1200" b="0" i="0" kern="1200" dirty="0">
                <a:solidFill>
                  <a:srgbClr val="D1D5DB"/>
                </a:solidFill>
                <a:effectLst/>
                <a:latin typeface="Söhne"/>
                <a:ea typeface="+mn-ea"/>
                <a:cs typeface="+mn-cs"/>
              </a:rPr>
              <a:t> Show them the AI response. Give the students some time to assess it with their criteria sheet.</a:t>
            </a:r>
          </a:p>
          <a:p>
            <a:endParaRPr lang="en-AU" dirty="0"/>
          </a:p>
        </p:txBody>
      </p:sp>
      <p:sp>
        <p:nvSpPr>
          <p:cNvPr id="4" name="Slide Number Placeholder 3"/>
          <p:cNvSpPr>
            <a:spLocks noGrp="1"/>
          </p:cNvSpPr>
          <p:nvPr>
            <p:ph type="sldNum" sz="quarter" idx="5"/>
          </p:nvPr>
        </p:nvSpPr>
        <p:spPr/>
        <p:txBody>
          <a:bodyPr/>
          <a:lstStyle/>
          <a:p>
            <a:fld id="{5D08F251-BCE5-4C66-A048-EBDC067AD305}" type="slidenum">
              <a:rPr lang="en-AU" smtClean="0"/>
              <a:t>6</a:t>
            </a:fld>
            <a:endParaRPr lang="en-AU"/>
          </a:p>
        </p:txBody>
      </p:sp>
    </p:spTree>
    <p:extLst>
      <p:ext uri="{BB962C8B-B14F-4D97-AF65-F5344CB8AC3E}">
        <p14:creationId xmlns:p14="http://schemas.microsoft.com/office/powerpoint/2010/main" val="372567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sz="1200" b="0" i="0" kern="1200" dirty="0">
                <a:solidFill>
                  <a:srgbClr val="D1D5DB"/>
                </a:solidFill>
                <a:effectLst/>
                <a:latin typeface="Söhne"/>
                <a:ea typeface="+mn-ea"/>
                <a:cs typeface="+mn-cs"/>
              </a:rPr>
              <a:t> Engage students by asking how they would expect this response to be different.</a:t>
            </a:r>
          </a:p>
          <a:p>
            <a:pPr algn="l">
              <a:buFont typeface="Arial" panose="020B0604020202020204" pitchFamily="34" charset="0"/>
              <a:buChar char="•"/>
            </a:pPr>
            <a:r>
              <a:rPr lang="en-US" sz="1200" b="0" i="0" kern="1200" dirty="0">
                <a:solidFill>
                  <a:srgbClr val="D1D5DB"/>
                </a:solidFill>
                <a:effectLst/>
                <a:latin typeface="Söhne"/>
                <a:ea typeface="+mn-ea"/>
                <a:cs typeface="+mn-cs"/>
              </a:rPr>
              <a:t> Discuss how AI might approach answering this query with further refinements to the intended audience</a:t>
            </a:r>
          </a:p>
          <a:p>
            <a:pPr algn="l">
              <a:buFont typeface="Arial" panose="020B0604020202020204" pitchFamily="34" charset="0"/>
              <a:buChar char="•"/>
            </a:pPr>
            <a:r>
              <a:rPr lang="en-US" sz="1200" b="0" i="0" kern="1200" dirty="0">
                <a:solidFill>
                  <a:srgbClr val="D1D5DB"/>
                </a:solidFill>
                <a:effectLst/>
                <a:latin typeface="Söhne"/>
                <a:ea typeface="+mn-ea"/>
                <a:cs typeface="+mn-cs"/>
              </a:rPr>
              <a:t> Show them the AI response. Give the students some time to assess it with their criteria sheet.</a:t>
            </a:r>
          </a:p>
          <a:p>
            <a:pPr algn="l">
              <a:buFont typeface="Arial" panose="020B0604020202020204" pitchFamily="34" charset="0"/>
              <a:buChar char="•"/>
            </a:pPr>
            <a:r>
              <a:rPr lang="en-US" sz="1200" b="0" i="0" kern="1200" dirty="0">
                <a:solidFill>
                  <a:srgbClr val="D1D5DB"/>
                </a:solidFill>
                <a:effectLst/>
                <a:latin typeface="Söhne"/>
                <a:ea typeface="+mn-ea"/>
                <a:cs typeface="+mn-cs"/>
              </a:rPr>
              <a:t> What has happened to the response? </a:t>
            </a:r>
            <a:br>
              <a:rPr lang="en-US" sz="1200" b="0" i="0" kern="1200" dirty="0">
                <a:solidFill>
                  <a:srgbClr val="D1D5DB"/>
                </a:solidFill>
                <a:effectLst/>
                <a:latin typeface="Söhne"/>
                <a:ea typeface="+mn-ea"/>
                <a:cs typeface="+mn-cs"/>
              </a:rPr>
            </a:br>
            <a:r>
              <a:rPr lang="en-US" sz="1200" b="0" i="0" kern="1200" dirty="0">
                <a:solidFill>
                  <a:srgbClr val="D1D5DB"/>
                </a:solidFill>
                <a:effectLst/>
                <a:latin typeface="Söhne"/>
                <a:ea typeface="+mn-ea"/>
                <a:cs typeface="+mn-cs"/>
              </a:rPr>
              <a:t>How could this have happened? </a:t>
            </a:r>
            <a:br>
              <a:rPr lang="en-US" sz="1200" b="0" i="0" kern="1200" dirty="0">
                <a:solidFill>
                  <a:srgbClr val="D1D5DB"/>
                </a:solidFill>
                <a:effectLst/>
                <a:latin typeface="Söhne"/>
                <a:ea typeface="+mn-ea"/>
                <a:cs typeface="+mn-cs"/>
              </a:rPr>
            </a:br>
            <a:r>
              <a:rPr lang="en-US" sz="1200" b="0" i="0" kern="1200" dirty="0">
                <a:solidFill>
                  <a:srgbClr val="D1D5DB"/>
                </a:solidFill>
                <a:effectLst/>
                <a:latin typeface="Söhne"/>
                <a:ea typeface="+mn-ea"/>
                <a:cs typeface="+mn-cs"/>
              </a:rPr>
              <a:t>How can the answer to the question be different? </a:t>
            </a:r>
            <a:br>
              <a:rPr lang="en-US" sz="1200" b="0" i="0" kern="1200" dirty="0">
                <a:solidFill>
                  <a:srgbClr val="D1D5DB"/>
                </a:solidFill>
                <a:effectLst/>
                <a:latin typeface="Söhne"/>
                <a:ea typeface="+mn-ea"/>
                <a:cs typeface="+mn-cs"/>
              </a:rPr>
            </a:br>
            <a:r>
              <a:rPr lang="en-US" sz="1200" b="0" i="0" kern="1200" dirty="0">
                <a:solidFill>
                  <a:srgbClr val="D1D5DB"/>
                </a:solidFill>
                <a:effectLst/>
                <a:latin typeface="Söhne"/>
                <a:ea typeface="+mn-ea"/>
                <a:cs typeface="+mn-cs"/>
              </a:rPr>
              <a:t>What is it about this question that means it could yield completely different answers?</a:t>
            </a:r>
          </a:p>
          <a:p>
            <a:endParaRPr lang="en-AU" dirty="0"/>
          </a:p>
        </p:txBody>
      </p:sp>
      <p:sp>
        <p:nvSpPr>
          <p:cNvPr id="4" name="Slide Number Placeholder 3"/>
          <p:cNvSpPr>
            <a:spLocks noGrp="1"/>
          </p:cNvSpPr>
          <p:nvPr>
            <p:ph type="sldNum" sz="quarter" idx="5"/>
          </p:nvPr>
        </p:nvSpPr>
        <p:spPr/>
        <p:txBody>
          <a:bodyPr/>
          <a:lstStyle/>
          <a:p>
            <a:fld id="{5D08F251-BCE5-4C66-A048-EBDC067AD305}" type="slidenum">
              <a:rPr lang="en-AU" smtClean="0"/>
              <a:t>7</a:t>
            </a:fld>
            <a:endParaRPr lang="en-AU"/>
          </a:p>
        </p:txBody>
      </p:sp>
    </p:spTree>
    <p:extLst>
      <p:ext uri="{BB962C8B-B14F-4D97-AF65-F5344CB8AC3E}">
        <p14:creationId xmlns:p14="http://schemas.microsoft.com/office/powerpoint/2010/main" val="2120836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dirty="0"/>
              <a:t>A newer model of AI. </a:t>
            </a:r>
          </a:p>
          <a:p>
            <a:pPr algn="l">
              <a:buFont typeface="Arial" panose="020B0604020202020204" pitchFamily="34" charset="0"/>
              <a:buChar char="•"/>
            </a:pPr>
            <a:r>
              <a:rPr lang="en-US" b="0" i="0" dirty="0">
                <a:solidFill>
                  <a:srgbClr val="D1D5DB"/>
                </a:solidFill>
                <a:effectLst/>
                <a:latin typeface="Söhne"/>
              </a:rPr>
              <a:t>Discuss how specifying the model (e.g., ChatGPT 4) might change the response. What do they expect to be different?</a:t>
            </a:r>
          </a:p>
          <a:p>
            <a:pPr algn="l">
              <a:buFont typeface="Arial" panose="020B0604020202020204" pitchFamily="34" charset="0"/>
              <a:buChar char="•"/>
            </a:pPr>
            <a:r>
              <a:rPr lang="en-US" sz="1200" b="0" i="0" kern="1200" dirty="0">
                <a:solidFill>
                  <a:srgbClr val="D1D5DB"/>
                </a:solidFill>
                <a:effectLst/>
                <a:latin typeface="Söhne"/>
                <a:ea typeface="+mn-ea"/>
                <a:cs typeface="+mn-cs"/>
              </a:rPr>
              <a:t>Show them the AI response over the next 2 slides. Give the students some time to assess it with their criteria sheet.</a:t>
            </a:r>
          </a:p>
          <a:p>
            <a:pPr algn="l">
              <a:buFont typeface="Arial" panose="020B0604020202020204" pitchFamily="34" charset="0"/>
              <a:buChar char="•"/>
            </a:pPr>
            <a:r>
              <a:rPr lang="en-US" sz="1200" b="0" i="0" kern="1200" dirty="0">
                <a:solidFill>
                  <a:srgbClr val="D1D5DB"/>
                </a:solidFill>
                <a:effectLst/>
                <a:latin typeface="Söhne"/>
                <a:ea typeface="+mn-ea"/>
                <a:cs typeface="+mn-cs"/>
              </a:rPr>
              <a:t> What has happened to the response? </a:t>
            </a:r>
            <a:endParaRPr lang="en-AU" dirty="0"/>
          </a:p>
        </p:txBody>
      </p:sp>
      <p:sp>
        <p:nvSpPr>
          <p:cNvPr id="4" name="Slide Number Placeholder 3"/>
          <p:cNvSpPr>
            <a:spLocks noGrp="1"/>
          </p:cNvSpPr>
          <p:nvPr>
            <p:ph type="sldNum" sz="quarter" idx="5"/>
          </p:nvPr>
        </p:nvSpPr>
        <p:spPr/>
        <p:txBody>
          <a:bodyPr/>
          <a:lstStyle/>
          <a:p>
            <a:fld id="{5D08F251-BCE5-4C66-A048-EBDC067AD305}" type="slidenum">
              <a:rPr lang="en-AU" smtClean="0"/>
              <a:t>8</a:t>
            </a:fld>
            <a:endParaRPr lang="en-AU"/>
          </a:p>
        </p:txBody>
      </p:sp>
    </p:spTree>
    <p:extLst>
      <p:ext uri="{BB962C8B-B14F-4D97-AF65-F5344CB8AC3E}">
        <p14:creationId xmlns:p14="http://schemas.microsoft.com/office/powerpoint/2010/main" val="2685834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dirty="0"/>
              <a:t>A newer model of AI. </a:t>
            </a:r>
          </a:p>
          <a:p>
            <a:pPr algn="l">
              <a:buFont typeface="Arial" panose="020B0604020202020204" pitchFamily="34" charset="0"/>
              <a:buChar char="•"/>
            </a:pPr>
            <a:r>
              <a:rPr lang="en-US" b="0" i="0" dirty="0">
                <a:solidFill>
                  <a:srgbClr val="D1D5DB"/>
                </a:solidFill>
                <a:effectLst/>
                <a:latin typeface="Söhne"/>
              </a:rPr>
              <a:t>Discuss how specifying the model (e.g., ChatGPT 4) might change the response. What do they expect to be different?</a:t>
            </a:r>
          </a:p>
          <a:p>
            <a:pPr algn="l">
              <a:buFont typeface="Arial" panose="020B0604020202020204" pitchFamily="34" charset="0"/>
              <a:buChar char="•"/>
            </a:pPr>
            <a:r>
              <a:rPr lang="en-US" sz="1200" b="0" i="0" kern="1200" dirty="0">
                <a:solidFill>
                  <a:srgbClr val="D1D5DB"/>
                </a:solidFill>
                <a:effectLst/>
                <a:latin typeface="Söhne"/>
                <a:ea typeface="+mn-ea"/>
                <a:cs typeface="+mn-cs"/>
              </a:rPr>
              <a:t>Show them the AI response over the next 2 slides. Give the students some time to assess it with their criteria sheet.</a:t>
            </a:r>
          </a:p>
          <a:p>
            <a:pPr algn="l">
              <a:buFont typeface="Arial" panose="020B0604020202020204" pitchFamily="34" charset="0"/>
              <a:buChar char="•"/>
            </a:pPr>
            <a:r>
              <a:rPr lang="en-US" sz="1200" b="0" i="0" kern="1200" dirty="0">
                <a:solidFill>
                  <a:srgbClr val="D1D5DB"/>
                </a:solidFill>
                <a:effectLst/>
                <a:latin typeface="Söhne"/>
                <a:ea typeface="+mn-ea"/>
                <a:cs typeface="+mn-cs"/>
              </a:rPr>
              <a:t> What has happened to the response? </a:t>
            </a:r>
            <a:endParaRPr lang="en-AU" dirty="0"/>
          </a:p>
          <a:p>
            <a:endParaRPr lang="en-AU" dirty="0"/>
          </a:p>
        </p:txBody>
      </p:sp>
      <p:sp>
        <p:nvSpPr>
          <p:cNvPr id="4" name="Slide Number Placeholder 3"/>
          <p:cNvSpPr>
            <a:spLocks noGrp="1"/>
          </p:cNvSpPr>
          <p:nvPr>
            <p:ph type="sldNum" sz="quarter" idx="5"/>
          </p:nvPr>
        </p:nvSpPr>
        <p:spPr/>
        <p:txBody>
          <a:bodyPr/>
          <a:lstStyle/>
          <a:p>
            <a:fld id="{5D08F251-BCE5-4C66-A048-EBDC067AD305}" type="slidenum">
              <a:rPr lang="en-AU" smtClean="0"/>
              <a:t>9</a:t>
            </a:fld>
            <a:endParaRPr lang="en-AU"/>
          </a:p>
        </p:txBody>
      </p:sp>
    </p:spTree>
    <p:extLst>
      <p:ext uri="{BB962C8B-B14F-4D97-AF65-F5344CB8AC3E}">
        <p14:creationId xmlns:p14="http://schemas.microsoft.com/office/powerpoint/2010/main" val="1425509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2197100" y="1079500"/>
            <a:ext cx="7797799" cy="2138400"/>
          </a:xfrm>
        </p:spPr>
        <p:txBody>
          <a:bodyPr anchor="b"/>
          <a:lstStyle>
            <a:lvl1pPr algn="ctr">
              <a:defRPr sz="3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11/2/2023</a:t>
            </a:fld>
            <a:endParaRPr lang="en-US" dirty="0"/>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dirty="0"/>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835583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11/2/2023</a:t>
            </a:fld>
            <a:endParaRPr lang="en-US"/>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081038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11/2/2023</a:t>
            </a:fld>
            <a:endParaRPr lang="en-US"/>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592278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11/2/2023</a:t>
            </a:fld>
            <a:endParaRPr lang="en-US"/>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401373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11/2/2023</a:t>
            </a:fld>
            <a:endParaRPr lang="en-US"/>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316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11/2/2023</a:t>
            </a:fld>
            <a:endParaRPr lang="en-US"/>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905767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11/2/2023</a:t>
            </a:fld>
            <a:endParaRPr lang="en-US"/>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674106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11/2/2023</a:t>
            </a:fld>
            <a:endParaRPr lang="en-US"/>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261447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11/2/2023</a:t>
            </a:fld>
            <a:endParaRPr lang="en-US"/>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728648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11/2/2023</a:t>
            </a:fld>
            <a:endParaRPr lang="en-US"/>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072601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11/2/2023</a:t>
            </a:fld>
            <a:endParaRPr lang="en-US"/>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632433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lIns="109728" tIns="109728" rIns="109728" bIns="91440" anchor="t"/>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lIns="109728" tIns="109728" rIns="109728" bIns="91440"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lIns="109728" tIns="109728" rIns="109728" bIns="91440" anchor="ctr"/>
          <a:lstStyle>
            <a:lvl1pPr algn="l">
              <a:defRPr sz="1000" cap="all" spc="300" baseline="0">
                <a:solidFill>
                  <a:schemeClr val="tx1">
                    <a:alpha val="70000"/>
                  </a:schemeClr>
                </a:solidFill>
              </a:defRPr>
            </a:lvl1pPr>
          </a:lstStyle>
          <a:p>
            <a:fld id="{64F0E216-BA48-4F04-AC4F-645AA0DD6AC6}" type="datetimeFigureOut">
              <a:rPr lang="en-US" smtClean="0"/>
              <a:pPr/>
              <a:t>11/2/2023</a:t>
            </a:fld>
            <a:endParaRPr lang="en-US" dirty="0"/>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lIns="109728" tIns="109728" rIns="109728" bIns="91440" anchor="ctr"/>
          <a:lstStyle>
            <a:lvl1pPr algn="ctr">
              <a:defRPr sz="1000" cap="none" spc="300" baseline="0">
                <a:solidFill>
                  <a:schemeClr val="tx1">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lIns="109728" tIns="109728" rIns="109728" bIns="91440" anchor="ctr"/>
          <a:lstStyle>
            <a:lvl1pPr algn="r">
              <a:defRPr sz="1000" cap="all" spc="300" baseline="0">
                <a:solidFill>
                  <a:schemeClr val="tx1">
                    <a:alpha val="70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936770071"/>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100000"/>
        </a:lnSpc>
        <a:spcBef>
          <a:spcPct val="0"/>
        </a:spcBef>
        <a:buNone/>
        <a:defRPr sz="2800" b="0" i="0" kern="1200" cap="none" spc="3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spc="9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0" kern="1200" spc="9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spc="9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0" kern="1200" spc="9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spc="9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3011B0B3-5679-4759-90B8-3B908C4CB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3D0FF5-CBC0-2E74-1531-69DF9CE23C2D}"/>
              </a:ext>
            </a:extLst>
          </p:cNvPr>
          <p:cNvSpPr>
            <a:spLocks noGrp="1"/>
          </p:cNvSpPr>
          <p:nvPr>
            <p:ph type="ctrTitle"/>
          </p:nvPr>
        </p:nvSpPr>
        <p:spPr>
          <a:xfrm>
            <a:off x="1079510" y="4602162"/>
            <a:ext cx="4457690" cy="1720850"/>
          </a:xfrm>
        </p:spPr>
        <p:txBody>
          <a:bodyPr anchor="ctr">
            <a:normAutofit/>
          </a:bodyPr>
          <a:lstStyle/>
          <a:p>
            <a:r>
              <a:rPr lang="en-AU" dirty="0"/>
              <a:t>Introduction to Artificial Intelligence (AI)</a:t>
            </a:r>
          </a:p>
        </p:txBody>
      </p:sp>
      <p:sp>
        <p:nvSpPr>
          <p:cNvPr id="3" name="Subtitle 2">
            <a:extLst>
              <a:ext uri="{FF2B5EF4-FFF2-40B4-BE49-F238E27FC236}">
                <a16:creationId xmlns:a16="http://schemas.microsoft.com/office/drawing/2014/main" id="{94E201CF-EB5A-829D-A479-61B53B74CBA3}"/>
              </a:ext>
            </a:extLst>
          </p:cNvPr>
          <p:cNvSpPr>
            <a:spLocks noGrp="1"/>
          </p:cNvSpPr>
          <p:nvPr>
            <p:ph type="subTitle" idx="1"/>
          </p:nvPr>
        </p:nvSpPr>
        <p:spPr>
          <a:xfrm>
            <a:off x="6654801" y="4602163"/>
            <a:ext cx="4451347" cy="1720850"/>
          </a:xfrm>
        </p:spPr>
        <p:txBody>
          <a:bodyPr anchor="ctr">
            <a:normAutofit/>
          </a:bodyPr>
          <a:lstStyle/>
          <a:p>
            <a:r>
              <a:rPr lang="en-US" dirty="0"/>
              <a:t>Session 5</a:t>
            </a:r>
            <a:br>
              <a:rPr lang="en-US" dirty="0"/>
            </a:br>
            <a:r>
              <a:rPr lang="en-US" dirty="0"/>
              <a:t>Nossal High School</a:t>
            </a:r>
            <a:br>
              <a:rPr lang="en-US" dirty="0"/>
            </a:br>
            <a:r>
              <a:rPr lang="en-US" dirty="0"/>
              <a:t>Yr 9 Digital Technologies</a:t>
            </a:r>
            <a:endParaRPr lang="en-AU" dirty="0"/>
          </a:p>
        </p:txBody>
      </p:sp>
      <p:pic>
        <p:nvPicPr>
          <p:cNvPr id="14" name="Picture 3">
            <a:extLst>
              <a:ext uri="{FF2B5EF4-FFF2-40B4-BE49-F238E27FC236}">
                <a16:creationId xmlns:a16="http://schemas.microsoft.com/office/drawing/2014/main" id="{B73446F2-76A1-35A6-7EA2-A7FEA145980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77" cy="4014777"/>
          </a:xfrm>
          <a:prstGeom prst="rect">
            <a:avLst/>
          </a:prstGeom>
        </p:spPr>
      </p:pic>
      <p:cxnSp>
        <p:nvCxnSpPr>
          <p:cNvPr id="15" name="Straight Connector 10">
            <a:extLst>
              <a:ext uri="{FF2B5EF4-FFF2-40B4-BE49-F238E27FC236}">
                <a16:creationId xmlns:a16="http://schemas.microsoft.com/office/drawing/2014/main" id="{32E97E5C-7A5F-424E-AAE4-654396E907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5826000" y="546258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83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2CD071-57D4-16F9-B8CE-77329BF9E863}"/>
              </a:ext>
            </a:extLst>
          </p:cNvPr>
          <p:cNvSpPr>
            <a:spLocks noGrp="1"/>
          </p:cNvSpPr>
          <p:nvPr>
            <p:ph type="title"/>
          </p:nvPr>
        </p:nvSpPr>
        <p:spPr>
          <a:xfrm>
            <a:off x="1228062" y="261938"/>
            <a:ext cx="10026650" cy="655637"/>
          </a:xfrm>
        </p:spPr>
        <p:txBody>
          <a:bodyPr/>
          <a:lstStyle/>
          <a:p>
            <a:r>
              <a:rPr lang="en-US" dirty="0"/>
              <a:t>Quick look at other prompts</a:t>
            </a:r>
            <a:endParaRPr lang="en-AU" dirty="0"/>
          </a:p>
        </p:txBody>
      </p:sp>
      <p:pic>
        <p:nvPicPr>
          <p:cNvPr id="13" name="Content Placeholder 12">
            <a:extLst>
              <a:ext uri="{FF2B5EF4-FFF2-40B4-BE49-F238E27FC236}">
                <a16:creationId xmlns:a16="http://schemas.microsoft.com/office/drawing/2014/main" id="{ED0BB71A-5B43-071B-082D-3ABFAC9EABD2}"/>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647700" y="1105102"/>
            <a:ext cx="5146586" cy="476955"/>
          </a:xfrm>
        </p:spPr>
      </p:pic>
      <p:pic>
        <p:nvPicPr>
          <p:cNvPr id="15" name="Content Placeholder 14">
            <a:extLst>
              <a:ext uri="{FF2B5EF4-FFF2-40B4-BE49-F238E27FC236}">
                <a16:creationId xmlns:a16="http://schemas.microsoft.com/office/drawing/2014/main" id="{D6AC3F7C-2B82-59AE-3698-8F843EFC4A54}"/>
              </a:ext>
            </a:extLst>
          </p:cNvPr>
          <p:cNvPicPr>
            <a:picLocks noGrp="1" noChangeAspect="1"/>
          </p:cNvPicPr>
          <p:nvPr>
            <p:ph sz="half" idx="2"/>
          </p:nvPr>
        </p:nvPicPr>
        <p:blipFill rotWithShape="1">
          <a:blip r:embed="rId4" cstate="screen">
            <a:extLst>
              <a:ext uri="{28A0092B-C50C-407E-A947-70E740481C1C}">
                <a14:useLocalDpi xmlns:a14="http://schemas.microsoft.com/office/drawing/2010/main"/>
              </a:ext>
            </a:extLst>
          </a:blip>
          <a:srcRect/>
          <a:stretch/>
        </p:blipFill>
        <p:spPr>
          <a:xfrm>
            <a:off x="6397716" y="1105102"/>
            <a:ext cx="5218310" cy="476955"/>
          </a:xfrm>
        </p:spPr>
      </p:pic>
      <p:sp>
        <p:nvSpPr>
          <p:cNvPr id="3" name="TextBox 2">
            <a:extLst>
              <a:ext uri="{FF2B5EF4-FFF2-40B4-BE49-F238E27FC236}">
                <a16:creationId xmlns:a16="http://schemas.microsoft.com/office/drawing/2014/main" id="{90EBB781-109A-0E07-BCF6-3B5917DC7A6E}"/>
              </a:ext>
            </a:extLst>
          </p:cNvPr>
          <p:cNvSpPr txBox="1"/>
          <p:nvPr/>
        </p:nvSpPr>
        <p:spPr>
          <a:xfrm>
            <a:off x="685800" y="1962150"/>
            <a:ext cx="5108486" cy="646331"/>
          </a:xfrm>
          <a:prstGeom prst="rect">
            <a:avLst/>
          </a:prstGeom>
          <a:noFill/>
        </p:spPr>
        <p:txBody>
          <a:bodyPr wrap="square" rtlCol="0">
            <a:spAutoFit/>
          </a:bodyPr>
          <a:lstStyle/>
          <a:p>
            <a:r>
              <a:rPr lang="en-US" dirty="0"/>
              <a:t>Please tell me about the most powerful storm ever recorded. I am a 15 year old boy.</a:t>
            </a:r>
            <a:endParaRPr lang="en-AU" dirty="0"/>
          </a:p>
        </p:txBody>
      </p:sp>
      <p:sp>
        <p:nvSpPr>
          <p:cNvPr id="4" name="TextBox 3">
            <a:extLst>
              <a:ext uri="{FF2B5EF4-FFF2-40B4-BE49-F238E27FC236}">
                <a16:creationId xmlns:a16="http://schemas.microsoft.com/office/drawing/2014/main" id="{2F92BC5F-E3DD-4DE2-617A-EA504A8A672C}"/>
              </a:ext>
            </a:extLst>
          </p:cNvPr>
          <p:cNvSpPr txBox="1"/>
          <p:nvPr/>
        </p:nvSpPr>
        <p:spPr>
          <a:xfrm>
            <a:off x="6397714" y="1962149"/>
            <a:ext cx="5108486" cy="646331"/>
          </a:xfrm>
          <a:prstGeom prst="rect">
            <a:avLst/>
          </a:prstGeom>
          <a:noFill/>
        </p:spPr>
        <p:txBody>
          <a:bodyPr wrap="square" rtlCol="0">
            <a:spAutoFit/>
          </a:bodyPr>
          <a:lstStyle/>
          <a:p>
            <a:r>
              <a:rPr lang="en-US" dirty="0"/>
              <a:t>Please tell me about the most powerful storm ever recorded. I am a 15 year old girl.</a:t>
            </a:r>
            <a:endParaRPr lang="en-AU" dirty="0"/>
          </a:p>
        </p:txBody>
      </p:sp>
    </p:spTree>
    <p:extLst>
      <p:ext uri="{BB962C8B-B14F-4D97-AF65-F5344CB8AC3E}">
        <p14:creationId xmlns:p14="http://schemas.microsoft.com/office/powerpoint/2010/main" val="378120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2CD071-57D4-16F9-B8CE-77329BF9E863}"/>
              </a:ext>
            </a:extLst>
          </p:cNvPr>
          <p:cNvSpPr>
            <a:spLocks noGrp="1"/>
          </p:cNvSpPr>
          <p:nvPr>
            <p:ph type="title"/>
          </p:nvPr>
        </p:nvSpPr>
        <p:spPr>
          <a:xfrm>
            <a:off x="1228062" y="261938"/>
            <a:ext cx="10026650" cy="655637"/>
          </a:xfrm>
        </p:spPr>
        <p:txBody>
          <a:bodyPr/>
          <a:lstStyle/>
          <a:p>
            <a:r>
              <a:rPr lang="en-US" dirty="0"/>
              <a:t>Quick look at other prompts</a:t>
            </a:r>
            <a:endParaRPr lang="en-AU" dirty="0"/>
          </a:p>
        </p:txBody>
      </p:sp>
      <p:pic>
        <p:nvPicPr>
          <p:cNvPr id="13" name="Content Placeholder 12">
            <a:extLst>
              <a:ext uri="{FF2B5EF4-FFF2-40B4-BE49-F238E27FC236}">
                <a16:creationId xmlns:a16="http://schemas.microsoft.com/office/drawing/2014/main" id="{ED0BB71A-5B43-071B-082D-3ABFAC9EABD2}"/>
              </a:ext>
            </a:extLst>
          </p:cNvPr>
          <p:cNvPicPr>
            <a:picLocks noGrp="1" noChangeAspect="1"/>
          </p:cNvPicPr>
          <p:nvPr>
            <p:ph sz="half" idx="1"/>
          </p:nvPr>
        </p:nvPicPr>
        <p:blipFill>
          <a:blip r:embed="rId3"/>
          <a:stretch>
            <a:fillRect/>
          </a:stretch>
        </p:blipFill>
        <p:spPr>
          <a:xfrm>
            <a:off x="647700" y="1105102"/>
            <a:ext cx="5146586" cy="5752898"/>
          </a:xfrm>
        </p:spPr>
      </p:pic>
      <p:pic>
        <p:nvPicPr>
          <p:cNvPr id="15" name="Content Placeholder 14">
            <a:extLst>
              <a:ext uri="{FF2B5EF4-FFF2-40B4-BE49-F238E27FC236}">
                <a16:creationId xmlns:a16="http://schemas.microsoft.com/office/drawing/2014/main" id="{D6AC3F7C-2B82-59AE-3698-8F843EFC4A54}"/>
              </a:ext>
            </a:extLst>
          </p:cNvPr>
          <p:cNvPicPr>
            <a:picLocks noGrp="1" noChangeAspect="1"/>
          </p:cNvPicPr>
          <p:nvPr>
            <p:ph sz="half" idx="2"/>
          </p:nvPr>
        </p:nvPicPr>
        <p:blipFill>
          <a:blip r:embed="rId4"/>
          <a:stretch>
            <a:fillRect/>
          </a:stretch>
        </p:blipFill>
        <p:spPr>
          <a:xfrm>
            <a:off x="6397716" y="1105102"/>
            <a:ext cx="5218310" cy="4546398"/>
          </a:xfrm>
        </p:spPr>
      </p:pic>
      <p:sp>
        <p:nvSpPr>
          <p:cNvPr id="16" name="TextBox 15">
            <a:extLst>
              <a:ext uri="{FF2B5EF4-FFF2-40B4-BE49-F238E27FC236}">
                <a16:creationId xmlns:a16="http://schemas.microsoft.com/office/drawing/2014/main" id="{8DE6E6D8-EC0B-1CE1-3D52-5E143602DC21}"/>
              </a:ext>
            </a:extLst>
          </p:cNvPr>
          <p:cNvSpPr txBox="1"/>
          <p:nvPr/>
        </p:nvSpPr>
        <p:spPr>
          <a:xfrm>
            <a:off x="7216958" y="6057900"/>
            <a:ext cx="3579826" cy="369332"/>
          </a:xfrm>
          <a:prstGeom prst="rect">
            <a:avLst/>
          </a:prstGeom>
          <a:noFill/>
        </p:spPr>
        <p:txBody>
          <a:bodyPr wrap="none" rtlCol="0">
            <a:spAutoFit/>
          </a:bodyPr>
          <a:lstStyle/>
          <a:p>
            <a:r>
              <a:rPr lang="en-US" dirty="0"/>
              <a:t>What on earth is going on here?</a:t>
            </a:r>
            <a:endParaRPr lang="en-AU" dirty="0"/>
          </a:p>
        </p:txBody>
      </p:sp>
    </p:spTree>
    <p:extLst>
      <p:ext uri="{BB962C8B-B14F-4D97-AF65-F5344CB8AC3E}">
        <p14:creationId xmlns:p14="http://schemas.microsoft.com/office/powerpoint/2010/main" val="639108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563F-02CE-8483-D9DB-C83425DB19F3}"/>
              </a:ext>
            </a:extLst>
          </p:cNvPr>
          <p:cNvSpPr>
            <a:spLocks noGrp="1"/>
          </p:cNvSpPr>
          <p:nvPr>
            <p:ph type="title"/>
          </p:nvPr>
        </p:nvSpPr>
        <p:spPr>
          <a:xfrm>
            <a:off x="1079500" y="1011238"/>
            <a:ext cx="5467831" cy="1922462"/>
          </a:xfrm>
        </p:spPr>
        <p:txBody>
          <a:bodyPr/>
          <a:lstStyle/>
          <a:p>
            <a:r>
              <a:rPr lang="en-US" dirty="0"/>
              <a:t>Observe the detail and language difference when you change the audience a little.</a:t>
            </a:r>
            <a:br>
              <a:rPr lang="en-US" dirty="0"/>
            </a:br>
            <a:endParaRPr lang="en-AU" dirty="0"/>
          </a:p>
        </p:txBody>
      </p:sp>
      <p:pic>
        <p:nvPicPr>
          <p:cNvPr id="5" name="Picture 4">
            <a:extLst>
              <a:ext uri="{FF2B5EF4-FFF2-40B4-BE49-F238E27FC236}">
                <a16:creationId xmlns:a16="http://schemas.microsoft.com/office/drawing/2014/main" id="{E59B561E-22EB-B9E2-0CAA-ADBEC3F9F6FF}"/>
              </a:ext>
            </a:extLst>
          </p:cNvPr>
          <p:cNvPicPr>
            <a:picLocks noChangeAspect="1"/>
          </p:cNvPicPr>
          <p:nvPr/>
        </p:nvPicPr>
        <p:blipFill>
          <a:blip r:embed="rId3"/>
          <a:stretch>
            <a:fillRect/>
          </a:stretch>
        </p:blipFill>
        <p:spPr>
          <a:xfrm>
            <a:off x="6547331" y="0"/>
            <a:ext cx="5752137" cy="6858000"/>
          </a:xfrm>
          <a:prstGeom prst="rect">
            <a:avLst/>
          </a:prstGeom>
        </p:spPr>
      </p:pic>
      <p:sp>
        <p:nvSpPr>
          <p:cNvPr id="6" name="TextBox 5">
            <a:extLst>
              <a:ext uri="{FF2B5EF4-FFF2-40B4-BE49-F238E27FC236}">
                <a16:creationId xmlns:a16="http://schemas.microsoft.com/office/drawing/2014/main" id="{3DBE4365-0C88-BD51-18E7-C938F9735997}"/>
              </a:ext>
            </a:extLst>
          </p:cNvPr>
          <p:cNvSpPr txBox="1"/>
          <p:nvPr/>
        </p:nvSpPr>
        <p:spPr>
          <a:xfrm>
            <a:off x="1079500" y="3429000"/>
            <a:ext cx="5154152" cy="2677656"/>
          </a:xfrm>
          <a:prstGeom prst="rect">
            <a:avLst/>
          </a:prstGeom>
          <a:noFill/>
        </p:spPr>
        <p:txBody>
          <a:bodyPr wrap="square" rtlCol="0">
            <a:spAutoFit/>
          </a:bodyPr>
          <a:lstStyle/>
          <a:p>
            <a:r>
              <a:rPr lang="en-US" sz="2400" i="1" dirty="0"/>
              <a:t>Please tell me about the most powerful storm ever recorded. I am a University student,</a:t>
            </a:r>
            <a:br>
              <a:rPr lang="en-US" sz="2400" i="1" dirty="0"/>
            </a:br>
            <a:r>
              <a:rPr lang="en-US" sz="2400" i="1" dirty="0"/>
              <a:t>researching for a research assignment.</a:t>
            </a:r>
            <a:br>
              <a:rPr lang="en-US" sz="2400" i="1" dirty="0"/>
            </a:br>
            <a:br>
              <a:rPr lang="en-US" sz="2400" i="1" dirty="0"/>
            </a:br>
            <a:r>
              <a:rPr lang="en-US" sz="2400" i="1" dirty="0"/>
              <a:t>Take a deep breath.</a:t>
            </a:r>
            <a:endParaRPr lang="en-AU" sz="2400" i="1" dirty="0"/>
          </a:p>
        </p:txBody>
      </p:sp>
    </p:spTree>
    <p:extLst>
      <p:ext uri="{BB962C8B-B14F-4D97-AF65-F5344CB8AC3E}">
        <p14:creationId xmlns:p14="http://schemas.microsoft.com/office/powerpoint/2010/main" val="344668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FF54B4-FDF5-BB7D-4120-FD5FD314D032}"/>
              </a:ext>
            </a:extLst>
          </p:cNvPr>
          <p:cNvPicPr>
            <a:picLocks noChangeAspect="1"/>
          </p:cNvPicPr>
          <p:nvPr/>
        </p:nvPicPr>
        <p:blipFill>
          <a:blip r:embed="rId3"/>
          <a:stretch>
            <a:fillRect/>
          </a:stretch>
        </p:blipFill>
        <p:spPr>
          <a:xfrm>
            <a:off x="1343025" y="195262"/>
            <a:ext cx="9505950" cy="6467475"/>
          </a:xfrm>
          <a:prstGeom prst="rect">
            <a:avLst/>
          </a:prstGeom>
        </p:spPr>
      </p:pic>
    </p:spTree>
    <p:extLst>
      <p:ext uri="{BB962C8B-B14F-4D97-AF65-F5344CB8AC3E}">
        <p14:creationId xmlns:p14="http://schemas.microsoft.com/office/powerpoint/2010/main" val="1199444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2AFC-76ED-3CFB-1267-6702D8FF9396}"/>
              </a:ext>
            </a:extLst>
          </p:cNvPr>
          <p:cNvSpPr>
            <a:spLocks noGrp="1"/>
          </p:cNvSpPr>
          <p:nvPr>
            <p:ph type="title"/>
          </p:nvPr>
        </p:nvSpPr>
        <p:spPr/>
        <p:txBody>
          <a:bodyPr/>
          <a:lstStyle/>
          <a:p>
            <a:r>
              <a:rPr lang="en-US" dirty="0"/>
              <a:t>How to change the tone from an AI</a:t>
            </a:r>
            <a:endParaRPr lang="en-AU" dirty="0"/>
          </a:p>
        </p:txBody>
      </p:sp>
      <p:sp>
        <p:nvSpPr>
          <p:cNvPr id="3" name="Content Placeholder 2">
            <a:extLst>
              <a:ext uri="{FF2B5EF4-FFF2-40B4-BE49-F238E27FC236}">
                <a16:creationId xmlns:a16="http://schemas.microsoft.com/office/drawing/2014/main" id="{3ADB8F29-E174-ACF3-001D-F2B59B83DFE5}"/>
              </a:ext>
            </a:extLst>
          </p:cNvPr>
          <p:cNvSpPr>
            <a:spLocks noGrp="1"/>
          </p:cNvSpPr>
          <p:nvPr>
            <p:ph idx="1"/>
          </p:nvPr>
        </p:nvSpPr>
        <p:spPr/>
        <p:txBody>
          <a:bodyPr/>
          <a:lstStyle/>
          <a:p>
            <a:r>
              <a:rPr lang="en-US" b="0" i="0" dirty="0">
                <a:solidFill>
                  <a:srgbClr val="ECECF1"/>
                </a:solidFill>
                <a:effectLst/>
                <a:latin typeface="Söhne"/>
              </a:rPr>
              <a:t>Explain the formation of a cyclone to me as if you are a teacher</a:t>
            </a:r>
            <a:br>
              <a:rPr lang="en-US" b="0" i="0" dirty="0">
                <a:solidFill>
                  <a:srgbClr val="ECECF1"/>
                </a:solidFill>
                <a:effectLst/>
                <a:latin typeface="Söhne"/>
              </a:rPr>
            </a:br>
            <a:endParaRPr lang="en-AU" dirty="0"/>
          </a:p>
        </p:txBody>
      </p:sp>
      <p:pic>
        <p:nvPicPr>
          <p:cNvPr id="5" name="Picture 4">
            <a:extLst>
              <a:ext uri="{FF2B5EF4-FFF2-40B4-BE49-F238E27FC236}">
                <a16:creationId xmlns:a16="http://schemas.microsoft.com/office/drawing/2014/main" id="{87B6CD55-4A28-826C-869B-3201CBA15C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29875" y="2507547"/>
            <a:ext cx="8125900" cy="4350453"/>
          </a:xfrm>
          <a:prstGeom prst="rect">
            <a:avLst/>
          </a:prstGeom>
        </p:spPr>
      </p:pic>
    </p:spTree>
    <p:extLst>
      <p:ext uri="{BB962C8B-B14F-4D97-AF65-F5344CB8AC3E}">
        <p14:creationId xmlns:p14="http://schemas.microsoft.com/office/powerpoint/2010/main" val="3723390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2AFC-76ED-3CFB-1267-6702D8FF9396}"/>
              </a:ext>
            </a:extLst>
          </p:cNvPr>
          <p:cNvSpPr>
            <a:spLocks noGrp="1"/>
          </p:cNvSpPr>
          <p:nvPr>
            <p:ph type="title"/>
          </p:nvPr>
        </p:nvSpPr>
        <p:spPr/>
        <p:txBody>
          <a:bodyPr/>
          <a:lstStyle/>
          <a:p>
            <a:r>
              <a:rPr lang="en-US" dirty="0"/>
              <a:t>How to change the tone from an AI</a:t>
            </a:r>
            <a:endParaRPr lang="en-AU" dirty="0"/>
          </a:p>
        </p:txBody>
      </p:sp>
      <p:sp>
        <p:nvSpPr>
          <p:cNvPr id="3" name="Content Placeholder 2">
            <a:extLst>
              <a:ext uri="{FF2B5EF4-FFF2-40B4-BE49-F238E27FC236}">
                <a16:creationId xmlns:a16="http://schemas.microsoft.com/office/drawing/2014/main" id="{3ADB8F29-E174-ACF3-001D-F2B59B83DFE5}"/>
              </a:ext>
            </a:extLst>
          </p:cNvPr>
          <p:cNvSpPr>
            <a:spLocks noGrp="1"/>
          </p:cNvSpPr>
          <p:nvPr>
            <p:ph idx="1"/>
          </p:nvPr>
        </p:nvSpPr>
        <p:spPr/>
        <p:txBody>
          <a:bodyPr/>
          <a:lstStyle/>
          <a:p>
            <a:r>
              <a:rPr lang="en-US" b="0" i="0" dirty="0">
                <a:solidFill>
                  <a:srgbClr val="ECECF1"/>
                </a:solidFill>
                <a:effectLst/>
                <a:latin typeface="Söhne"/>
              </a:rPr>
              <a:t>Explain the formation of a cyclone to me as if you are my friend</a:t>
            </a:r>
            <a:br>
              <a:rPr lang="en-US" b="0" i="0" dirty="0">
                <a:solidFill>
                  <a:srgbClr val="ECECF1"/>
                </a:solidFill>
                <a:effectLst/>
                <a:latin typeface="Söhne"/>
              </a:rPr>
            </a:br>
            <a:endParaRPr lang="en-AU" dirty="0"/>
          </a:p>
        </p:txBody>
      </p:sp>
      <p:pic>
        <p:nvPicPr>
          <p:cNvPr id="6" name="Picture 5">
            <a:extLst>
              <a:ext uri="{FF2B5EF4-FFF2-40B4-BE49-F238E27FC236}">
                <a16:creationId xmlns:a16="http://schemas.microsoft.com/office/drawing/2014/main" id="{08DED510-F10E-3C62-8BDC-28F409A1FBA1}"/>
              </a:ext>
            </a:extLst>
          </p:cNvPr>
          <p:cNvPicPr>
            <a:picLocks noChangeAspect="1"/>
          </p:cNvPicPr>
          <p:nvPr/>
        </p:nvPicPr>
        <p:blipFill>
          <a:blip r:embed="rId3"/>
          <a:stretch>
            <a:fillRect/>
          </a:stretch>
        </p:blipFill>
        <p:spPr>
          <a:xfrm>
            <a:off x="2068512" y="2457450"/>
            <a:ext cx="8048625" cy="5600700"/>
          </a:xfrm>
          <a:prstGeom prst="rect">
            <a:avLst/>
          </a:prstGeom>
        </p:spPr>
      </p:pic>
    </p:spTree>
    <p:extLst>
      <p:ext uri="{BB962C8B-B14F-4D97-AF65-F5344CB8AC3E}">
        <p14:creationId xmlns:p14="http://schemas.microsoft.com/office/powerpoint/2010/main" val="360829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2AFC-76ED-3CFB-1267-6702D8FF9396}"/>
              </a:ext>
            </a:extLst>
          </p:cNvPr>
          <p:cNvSpPr>
            <a:spLocks noGrp="1"/>
          </p:cNvSpPr>
          <p:nvPr>
            <p:ph type="title"/>
          </p:nvPr>
        </p:nvSpPr>
        <p:spPr/>
        <p:txBody>
          <a:bodyPr/>
          <a:lstStyle/>
          <a:p>
            <a:r>
              <a:rPr lang="en-US" dirty="0"/>
              <a:t>How to change the tone from an AI</a:t>
            </a:r>
            <a:endParaRPr lang="en-AU" dirty="0"/>
          </a:p>
        </p:txBody>
      </p:sp>
      <p:sp>
        <p:nvSpPr>
          <p:cNvPr id="3" name="Content Placeholder 2">
            <a:extLst>
              <a:ext uri="{FF2B5EF4-FFF2-40B4-BE49-F238E27FC236}">
                <a16:creationId xmlns:a16="http://schemas.microsoft.com/office/drawing/2014/main" id="{3ADB8F29-E174-ACF3-001D-F2B59B83DFE5}"/>
              </a:ext>
            </a:extLst>
          </p:cNvPr>
          <p:cNvSpPr>
            <a:spLocks noGrp="1"/>
          </p:cNvSpPr>
          <p:nvPr>
            <p:ph idx="1"/>
          </p:nvPr>
        </p:nvSpPr>
        <p:spPr/>
        <p:txBody>
          <a:bodyPr/>
          <a:lstStyle/>
          <a:p>
            <a:r>
              <a:rPr lang="en-US" b="0" i="0" dirty="0">
                <a:solidFill>
                  <a:srgbClr val="ECECF1"/>
                </a:solidFill>
                <a:effectLst/>
                <a:latin typeface="Söhne"/>
              </a:rPr>
              <a:t>Explain the formation of a cyclone to me as if you were Snoop Dogg</a:t>
            </a:r>
            <a:br>
              <a:rPr lang="en-US" b="0" i="0" dirty="0">
                <a:solidFill>
                  <a:srgbClr val="ECECF1"/>
                </a:solidFill>
                <a:effectLst/>
                <a:latin typeface="Söhne"/>
              </a:rPr>
            </a:br>
            <a:endParaRPr lang="en-AU" dirty="0"/>
          </a:p>
        </p:txBody>
      </p:sp>
      <p:pic>
        <p:nvPicPr>
          <p:cNvPr id="5" name="Picture 4">
            <a:extLst>
              <a:ext uri="{FF2B5EF4-FFF2-40B4-BE49-F238E27FC236}">
                <a16:creationId xmlns:a16="http://schemas.microsoft.com/office/drawing/2014/main" id="{73EEDF19-A9DB-E1EB-67B2-074CCDC6CF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78384" y="2509223"/>
            <a:ext cx="8858250" cy="4348777"/>
          </a:xfrm>
          <a:prstGeom prst="rect">
            <a:avLst/>
          </a:prstGeom>
        </p:spPr>
      </p:pic>
      <p:pic>
        <p:nvPicPr>
          <p:cNvPr id="8" name="Picture 7">
            <a:extLst>
              <a:ext uri="{FF2B5EF4-FFF2-40B4-BE49-F238E27FC236}">
                <a16:creationId xmlns:a16="http://schemas.microsoft.com/office/drawing/2014/main" id="{6DA39094-1A77-3516-46DD-29EC882B76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87115" y="216310"/>
            <a:ext cx="2005781" cy="2005781"/>
          </a:xfrm>
          <a:prstGeom prst="rect">
            <a:avLst/>
          </a:prstGeom>
        </p:spPr>
      </p:pic>
    </p:spTree>
    <p:extLst>
      <p:ext uri="{BB962C8B-B14F-4D97-AF65-F5344CB8AC3E}">
        <p14:creationId xmlns:p14="http://schemas.microsoft.com/office/powerpoint/2010/main" val="351074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2AFC-76ED-3CFB-1267-6702D8FF9396}"/>
              </a:ext>
            </a:extLst>
          </p:cNvPr>
          <p:cNvSpPr>
            <a:spLocks noGrp="1"/>
          </p:cNvSpPr>
          <p:nvPr>
            <p:ph type="title"/>
          </p:nvPr>
        </p:nvSpPr>
        <p:spPr/>
        <p:txBody>
          <a:bodyPr/>
          <a:lstStyle/>
          <a:p>
            <a:r>
              <a:rPr lang="en-US" dirty="0"/>
              <a:t>How to change the tone from an AI</a:t>
            </a:r>
            <a:endParaRPr lang="en-AU" dirty="0"/>
          </a:p>
        </p:txBody>
      </p:sp>
      <p:sp>
        <p:nvSpPr>
          <p:cNvPr id="3" name="Content Placeholder 2">
            <a:extLst>
              <a:ext uri="{FF2B5EF4-FFF2-40B4-BE49-F238E27FC236}">
                <a16:creationId xmlns:a16="http://schemas.microsoft.com/office/drawing/2014/main" id="{3ADB8F29-E174-ACF3-001D-F2B59B83DFE5}"/>
              </a:ext>
            </a:extLst>
          </p:cNvPr>
          <p:cNvSpPr>
            <a:spLocks noGrp="1"/>
          </p:cNvSpPr>
          <p:nvPr>
            <p:ph idx="1"/>
          </p:nvPr>
        </p:nvSpPr>
        <p:spPr>
          <a:xfrm>
            <a:off x="1079500" y="1790700"/>
            <a:ext cx="10026650" cy="935755"/>
          </a:xfrm>
        </p:spPr>
        <p:txBody>
          <a:bodyPr/>
          <a:lstStyle/>
          <a:p>
            <a:pPr marL="0" indent="0">
              <a:buNone/>
            </a:pPr>
            <a:r>
              <a:rPr lang="en-US" b="0" i="0" dirty="0">
                <a:solidFill>
                  <a:srgbClr val="ECECF1"/>
                </a:solidFill>
                <a:effectLst/>
                <a:latin typeface="Söhne"/>
              </a:rPr>
              <a:t>You can also change the tone in levels based on your last response. For example, after the last response, we use the trick below to level up/down the tone.</a:t>
            </a:r>
            <a:br>
              <a:rPr lang="en-US" b="0" i="0" dirty="0">
                <a:solidFill>
                  <a:srgbClr val="ECECF1"/>
                </a:solidFill>
                <a:effectLst/>
                <a:latin typeface="Söhne"/>
              </a:rPr>
            </a:br>
            <a:br>
              <a:rPr lang="en-US" b="0" i="0" dirty="0">
                <a:solidFill>
                  <a:srgbClr val="ECECF1"/>
                </a:solidFill>
                <a:effectLst/>
                <a:latin typeface="Söhne"/>
              </a:rPr>
            </a:br>
            <a:br>
              <a:rPr lang="en-US" b="0" i="0" dirty="0">
                <a:solidFill>
                  <a:srgbClr val="ECECF1"/>
                </a:solidFill>
                <a:effectLst/>
                <a:latin typeface="Söhne"/>
              </a:rPr>
            </a:br>
            <a:endParaRPr lang="en-AU" dirty="0"/>
          </a:p>
        </p:txBody>
      </p:sp>
      <p:sp>
        <p:nvSpPr>
          <p:cNvPr id="4" name="TextBox 3">
            <a:extLst>
              <a:ext uri="{FF2B5EF4-FFF2-40B4-BE49-F238E27FC236}">
                <a16:creationId xmlns:a16="http://schemas.microsoft.com/office/drawing/2014/main" id="{0767BEC3-F7AA-212B-E6DB-08F6ED5D765F}"/>
              </a:ext>
            </a:extLst>
          </p:cNvPr>
          <p:cNvSpPr txBox="1"/>
          <p:nvPr/>
        </p:nvSpPr>
        <p:spPr>
          <a:xfrm>
            <a:off x="442451" y="3024598"/>
            <a:ext cx="3460955" cy="1200329"/>
          </a:xfrm>
          <a:prstGeom prst="rect">
            <a:avLst/>
          </a:prstGeom>
          <a:noFill/>
        </p:spPr>
        <p:txBody>
          <a:bodyPr wrap="square" rtlCol="0">
            <a:spAutoFit/>
          </a:bodyPr>
          <a:lstStyle/>
          <a:p>
            <a:r>
              <a:rPr lang="en-US" b="0" i="1" dirty="0">
                <a:solidFill>
                  <a:srgbClr val="ECECF1"/>
                </a:solidFill>
                <a:effectLst/>
                <a:latin typeface="Söhne"/>
              </a:rPr>
              <a:t>If the first response had a level of Snoop Dogg of 5/10, can you show me what a 1/10 would be like?</a:t>
            </a:r>
          </a:p>
          <a:p>
            <a:endParaRPr lang="en-AU" dirty="0"/>
          </a:p>
        </p:txBody>
      </p:sp>
      <p:pic>
        <p:nvPicPr>
          <p:cNvPr id="8" name="Picture 7">
            <a:extLst>
              <a:ext uri="{FF2B5EF4-FFF2-40B4-BE49-F238E27FC236}">
                <a16:creationId xmlns:a16="http://schemas.microsoft.com/office/drawing/2014/main" id="{4970624E-4C8D-0E2C-8F45-A3B34046D4D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62450" y="2726455"/>
            <a:ext cx="7829550" cy="4197273"/>
          </a:xfrm>
          <a:prstGeom prst="rect">
            <a:avLst/>
          </a:prstGeom>
        </p:spPr>
      </p:pic>
      <p:pic>
        <p:nvPicPr>
          <p:cNvPr id="10" name="Picture 9">
            <a:extLst>
              <a:ext uri="{FF2B5EF4-FFF2-40B4-BE49-F238E27FC236}">
                <a16:creationId xmlns:a16="http://schemas.microsoft.com/office/drawing/2014/main" id="{3D99EB9E-B739-BCE7-95A2-200933318A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5406" y="4221495"/>
            <a:ext cx="2418736" cy="2418736"/>
          </a:xfrm>
          <a:prstGeom prst="rect">
            <a:avLst/>
          </a:prstGeom>
        </p:spPr>
      </p:pic>
    </p:spTree>
    <p:extLst>
      <p:ext uri="{BB962C8B-B14F-4D97-AF65-F5344CB8AC3E}">
        <p14:creationId xmlns:p14="http://schemas.microsoft.com/office/powerpoint/2010/main" val="55467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2AFC-76ED-3CFB-1267-6702D8FF9396}"/>
              </a:ext>
            </a:extLst>
          </p:cNvPr>
          <p:cNvSpPr>
            <a:spLocks noGrp="1"/>
          </p:cNvSpPr>
          <p:nvPr>
            <p:ph type="title"/>
          </p:nvPr>
        </p:nvSpPr>
        <p:spPr/>
        <p:txBody>
          <a:bodyPr/>
          <a:lstStyle/>
          <a:p>
            <a:r>
              <a:rPr lang="en-US" dirty="0"/>
              <a:t>How to change the tone from an AI</a:t>
            </a:r>
            <a:endParaRPr lang="en-AU" dirty="0"/>
          </a:p>
        </p:txBody>
      </p:sp>
      <p:sp>
        <p:nvSpPr>
          <p:cNvPr id="3" name="Content Placeholder 2">
            <a:extLst>
              <a:ext uri="{FF2B5EF4-FFF2-40B4-BE49-F238E27FC236}">
                <a16:creationId xmlns:a16="http://schemas.microsoft.com/office/drawing/2014/main" id="{3ADB8F29-E174-ACF3-001D-F2B59B83DFE5}"/>
              </a:ext>
            </a:extLst>
          </p:cNvPr>
          <p:cNvSpPr>
            <a:spLocks noGrp="1"/>
          </p:cNvSpPr>
          <p:nvPr>
            <p:ph idx="1"/>
          </p:nvPr>
        </p:nvSpPr>
        <p:spPr>
          <a:xfrm>
            <a:off x="1079500" y="1790700"/>
            <a:ext cx="10026650" cy="935755"/>
          </a:xfrm>
        </p:spPr>
        <p:txBody>
          <a:bodyPr/>
          <a:lstStyle/>
          <a:p>
            <a:pPr marL="0" indent="0">
              <a:buNone/>
            </a:pPr>
            <a:r>
              <a:rPr lang="en-US" b="0" i="0" dirty="0">
                <a:solidFill>
                  <a:srgbClr val="ECECF1"/>
                </a:solidFill>
                <a:effectLst/>
                <a:latin typeface="Söhne"/>
              </a:rPr>
              <a:t>You can also change the tone in levels based on your last response. For example, after the last response, we use the trick below to level up/down the tone.</a:t>
            </a:r>
            <a:br>
              <a:rPr lang="en-US" b="0" i="0" dirty="0">
                <a:solidFill>
                  <a:srgbClr val="ECECF1"/>
                </a:solidFill>
                <a:effectLst/>
                <a:latin typeface="Söhne"/>
              </a:rPr>
            </a:br>
            <a:br>
              <a:rPr lang="en-US" b="0" i="0" dirty="0">
                <a:solidFill>
                  <a:srgbClr val="ECECF1"/>
                </a:solidFill>
                <a:effectLst/>
                <a:latin typeface="Söhne"/>
              </a:rPr>
            </a:br>
            <a:br>
              <a:rPr lang="en-US" b="0" i="0" dirty="0">
                <a:solidFill>
                  <a:srgbClr val="ECECF1"/>
                </a:solidFill>
                <a:effectLst/>
                <a:latin typeface="Söhne"/>
              </a:rPr>
            </a:br>
            <a:endParaRPr lang="en-AU" dirty="0"/>
          </a:p>
        </p:txBody>
      </p:sp>
      <p:pic>
        <p:nvPicPr>
          <p:cNvPr id="7" name="Picture 6">
            <a:extLst>
              <a:ext uri="{FF2B5EF4-FFF2-40B4-BE49-F238E27FC236}">
                <a16:creationId xmlns:a16="http://schemas.microsoft.com/office/drawing/2014/main" id="{1D860470-6843-C651-D87B-FE9C10277326}"/>
              </a:ext>
            </a:extLst>
          </p:cNvPr>
          <p:cNvPicPr>
            <a:picLocks noChangeAspect="1"/>
          </p:cNvPicPr>
          <p:nvPr/>
        </p:nvPicPr>
        <p:blipFill>
          <a:blip r:embed="rId3"/>
          <a:stretch>
            <a:fillRect/>
          </a:stretch>
        </p:blipFill>
        <p:spPr>
          <a:xfrm>
            <a:off x="4200525" y="2736927"/>
            <a:ext cx="7991475" cy="5048250"/>
          </a:xfrm>
          <a:prstGeom prst="rect">
            <a:avLst/>
          </a:prstGeom>
        </p:spPr>
      </p:pic>
      <p:sp>
        <p:nvSpPr>
          <p:cNvPr id="9" name="TextBox 8">
            <a:extLst>
              <a:ext uri="{FF2B5EF4-FFF2-40B4-BE49-F238E27FC236}">
                <a16:creationId xmlns:a16="http://schemas.microsoft.com/office/drawing/2014/main" id="{44ABC171-8285-2022-6B4C-11066F11D11E}"/>
              </a:ext>
            </a:extLst>
          </p:cNvPr>
          <p:cNvSpPr txBox="1"/>
          <p:nvPr/>
        </p:nvSpPr>
        <p:spPr>
          <a:xfrm>
            <a:off x="442451" y="3024598"/>
            <a:ext cx="3460955" cy="1200329"/>
          </a:xfrm>
          <a:prstGeom prst="rect">
            <a:avLst/>
          </a:prstGeom>
          <a:noFill/>
        </p:spPr>
        <p:txBody>
          <a:bodyPr wrap="square" rtlCol="0">
            <a:spAutoFit/>
          </a:bodyPr>
          <a:lstStyle/>
          <a:p>
            <a:r>
              <a:rPr lang="en-US" b="0" i="1" dirty="0">
                <a:solidFill>
                  <a:srgbClr val="ECECF1"/>
                </a:solidFill>
                <a:effectLst/>
                <a:latin typeface="Söhne"/>
              </a:rPr>
              <a:t>If the first response had a level of Snoop Dogg of 5/10, can you show me what a 10/10 would be like?</a:t>
            </a:r>
          </a:p>
          <a:p>
            <a:endParaRPr lang="en-AU" dirty="0"/>
          </a:p>
        </p:txBody>
      </p:sp>
      <p:pic>
        <p:nvPicPr>
          <p:cNvPr id="11" name="Picture 10">
            <a:extLst>
              <a:ext uri="{FF2B5EF4-FFF2-40B4-BE49-F238E27FC236}">
                <a16:creationId xmlns:a16="http://schemas.microsoft.com/office/drawing/2014/main" id="{FF9EBB78-1A77-BA4C-95B8-901FE55294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8648" y="4224927"/>
            <a:ext cx="2466668" cy="2466668"/>
          </a:xfrm>
          <a:prstGeom prst="rect">
            <a:avLst/>
          </a:prstGeom>
        </p:spPr>
      </p:pic>
    </p:spTree>
    <p:extLst>
      <p:ext uri="{BB962C8B-B14F-4D97-AF65-F5344CB8AC3E}">
        <p14:creationId xmlns:p14="http://schemas.microsoft.com/office/powerpoint/2010/main" val="110217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2AFC-76ED-3CFB-1267-6702D8FF9396}"/>
              </a:ext>
            </a:extLst>
          </p:cNvPr>
          <p:cNvSpPr>
            <a:spLocks noGrp="1"/>
          </p:cNvSpPr>
          <p:nvPr>
            <p:ph type="title"/>
          </p:nvPr>
        </p:nvSpPr>
        <p:spPr/>
        <p:txBody>
          <a:bodyPr/>
          <a:lstStyle/>
          <a:p>
            <a:r>
              <a:rPr lang="en-US" dirty="0"/>
              <a:t>How to change the tone from an AI</a:t>
            </a:r>
            <a:endParaRPr lang="en-AU" dirty="0"/>
          </a:p>
        </p:txBody>
      </p:sp>
      <p:sp>
        <p:nvSpPr>
          <p:cNvPr id="3" name="Content Placeholder 2">
            <a:extLst>
              <a:ext uri="{FF2B5EF4-FFF2-40B4-BE49-F238E27FC236}">
                <a16:creationId xmlns:a16="http://schemas.microsoft.com/office/drawing/2014/main" id="{3ADB8F29-E174-ACF3-001D-F2B59B83DFE5}"/>
              </a:ext>
            </a:extLst>
          </p:cNvPr>
          <p:cNvSpPr>
            <a:spLocks noGrp="1"/>
          </p:cNvSpPr>
          <p:nvPr>
            <p:ph idx="1"/>
          </p:nvPr>
        </p:nvSpPr>
        <p:spPr>
          <a:xfrm>
            <a:off x="1079500" y="1790700"/>
            <a:ext cx="10026650" cy="935755"/>
          </a:xfrm>
        </p:spPr>
        <p:txBody>
          <a:bodyPr/>
          <a:lstStyle/>
          <a:p>
            <a:pPr marL="0" indent="0">
              <a:buNone/>
            </a:pPr>
            <a:r>
              <a:rPr lang="en-US" b="0" i="0" dirty="0">
                <a:solidFill>
                  <a:srgbClr val="ECECF1"/>
                </a:solidFill>
                <a:effectLst/>
                <a:latin typeface="Söhne"/>
              </a:rPr>
              <a:t>You can also change the tone in levels based on your last response. For example, after the last response, we use the following trick to level up/down the tone.</a:t>
            </a:r>
            <a:br>
              <a:rPr lang="en-US" b="0" i="0" dirty="0">
                <a:solidFill>
                  <a:srgbClr val="ECECF1"/>
                </a:solidFill>
                <a:effectLst/>
                <a:latin typeface="Söhne"/>
              </a:rPr>
            </a:br>
            <a:br>
              <a:rPr lang="en-US" b="0" i="0" dirty="0">
                <a:solidFill>
                  <a:srgbClr val="ECECF1"/>
                </a:solidFill>
                <a:effectLst/>
                <a:latin typeface="Söhne"/>
              </a:rPr>
            </a:br>
            <a:br>
              <a:rPr lang="en-US" b="0" i="0" dirty="0">
                <a:solidFill>
                  <a:srgbClr val="ECECF1"/>
                </a:solidFill>
                <a:effectLst/>
                <a:latin typeface="Söhne"/>
              </a:rPr>
            </a:br>
            <a:endParaRPr lang="en-AU" dirty="0"/>
          </a:p>
        </p:txBody>
      </p:sp>
      <p:pic>
        <p:nvPicPr>
          <p:cNvPr id="6" name="Picture 5">
            <a:extLst>
              <a:ext uri="{FF2B5EF4-FFF2-40B4-BE49-F238E27FC236}">
                <a16:creationId xmlns:a16="http://schemas.microsoft.com/office/drawing/2014/main" id="{E1B99E92-1972-554E-2839-543A8AE08A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18039" y="2804333"/>
            <a:ext cx="7973961" cy="4053667"/>
          </a:xfrm>
          <a:prstGeom prst="rect">
            <a:avLst/>
          </a:prstGeom>
        </p:spPr>
      </p:pic>
      <p:sp>
        <p:nvSpPr>
          <p:cNvPr id="8" name="TextBox 7">
            <a:extLst>
              <a:ext uri="{FF2B5EF4-FFF2-40B4-BE49-F238E27FC236}">
                <a16:creationId xmlns:a16="http://schemas.microsoft.com/office/drawing/2014/main" id="{D74778BF-1969-C166-5791-C41104C1AABC}"/>
              </a:ext>
            </a:extLst>
          </p:cNvPr>
          <p:cNvSpPr txBox="1"/>
          <p:nvPr/>
        </p:nvSpPr>
        <p:spPr>
          <a:xfrm>
            <a:off x="442451" y="3024598"/>
            <a:ext cx="3460955" cy="1200329"/>
          </a:xfrm>
          <a:prstGeom prst="rect">
            <a:avLst/>
          </a:prstGeom>
          <a:noFill/>
        </p:spPr>
        <p:txBody>
          <a:bodyPr wrap="square" rtlCol="0">
            <a:spAutoFit/>
          </a:bodyPr>
          <a:lstStyle/>
          <a:p>
            <a:r>
              <a:rPr lang="en-US" b="0" i="1" dirty="0">
                <a:solidFill>
                  <a:srgbClr val="ECECF1"/>
                </a:solidFill>
                <a:effectLst/>
                <a:latin typeface="Söhne"/>
              </a:rPr>
              <a:t>If the first response had a level of Snoop Dogg of 5/10, can you show me what a 20/10 would be like?</a:t>
            </a:r>
          </a:p>
          <a:p>
            <a:endParaRPr lang="en-AU" dirty="0"/>
          </a:p>
        </p:txBody>
      </p:sp>
      <p:pic>
        <p:nvPicPr>
          <p:cNvPr id="10" name="Picture 9">
            <a:extLst>
              <a:ext uri="{FF2B5EF4-FFF2-40B4-BE49-F238E27FC236}">
                <a16:creationId xmlns:a16="http://schemas.microsoft.com/office/drawing/2014/main" id="{7EC5E4C6-3708-4810-1D4D-3E51D14303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6934" y="4224927"/>
            <a:ext cx="2468384" cy="2468384"/>
          </a:xfrm>
          <a:prstGeom prst="rect">
            <a:avLst/>
          </a:prstGeom>
        </p:spPr>
      </p:pic>
    </p:spTree>
    <p:extLst>
      <p:ext uri="{BB962C8B-B14F-4D97-AF65-F5344CB8AC3E}">
        <p14:creationId xmlns:p14="http://schemas.microsoft.com/office/powerpoint/2010/main" val="202619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Rectangle 17">
            <a:extLst>
              <a:ext uri="{FF2B5EF4-FFF2-40B4-BE49-F238E27FC236}">
                <a16:creationId xmlns:a16="http://schemas.microsoft.com/office/drawing/2014/main" id="{369F5FE0-EBCF-4A14-AF3D-1ADCD644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AA77AC-E3E0-C160-8876-901D3DC04EA0}"/>
              </a:ext>
            </a:extLst>
          </p:cNvPr>
          <p:cNvSpPr>
            <a:spLocks noGrp="1"/>
          </p:cNvSpPr>
          <p:nvPr>
            <p:ph type="title"/>
          </p:nvPr>
        </p:nvSpPr>
        <p:spPr>
          <a:xfrm>
            <a:off x="1080000" y="1011236"/>
            <a:ext cx="4426782" cy="1292662"/>
          </a:xfrm>
        </p:spPr>
        <p:txBody>
          <a:bodyPr anchor="t">
            <a:normAutofit/>
          </a:bodyPr>
          <a:lstStyle/>
          <a:p>
            <a:pPr>
              <a:lnSpc>
                <a:spcPct val="90000"/>
              </a:lnSpc>
            </a:pPr>
            <a:r>
              <a:rPr lang="en-US" sz="2600" dirty="0"/>
              <a:t>Effective Communication </a:t>
            </a:r>
            <a:br>
              <a:rPr lang="en-US" sz="2600" dirty="0"/>
            </a:br>
            <a:r>
              <a:rPr lang="en-US" sz="2600" dirty="0"/>
              <a:t>With AI</a:t>
            </a:r>
            <a:endParaRPr lang="en-AU" sz="2600" dirty="0"/>
          </a:p>
        </p:txBody>
      </p:sp>
      <p:pic>
        <p:nvPicPr>
          <p:cNvPr id="7" name="Graphic 6" descr="Robot">
            <a:extLst>
              <a:ext uri="{FF2B5EF4-FFF2-40B4-BE49-F238E27FC236}">
                <a16:creationId xmlns:a16="http://schemas.microsoft.com/office/drawing/2014/main" id="{C579CBEE-B17E-41C6-1EB5-BC14F779539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79499" y="3682013"/>
            <a:ext cx="2088000" cy="2088000"/>
          </a:xfrm>
          <a:prstGeom prst="rect">
            <a:avLst/>
          </a:prstGeom>
        </p:spPr>
      </p:pic>
      <p:pic>
        <p:nvPicPr>
          <p:cNvPr id="4" name="Picture 3">
            <a:extLst>
              <a:ext uri="{FF2B5EF4-FFF2-40B4-BE49-F238E27FC236}">
                <a16:creationId xmlns:a16="http://schemas.microsoft.com/office/drawing/2014/main" id="{EFAF35FD-331F-81E4-B6BB-0FA53029115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38000" y="3682013"/>
            <a:ext cx="2088000" cy="2088000"/>
          </a:xfrm>
          <a:prstGeom prst="rect">
            <a:avLst/>
          </a:prstGeom>
        </p:spPr>
      </p:pic>
      <p:sp>
        <p:nvSpPr>
          <p:cNvPr id="13" name="Content Placeholder 2">
            <a:extLst>
              <a:ext uri="{FF2B5EF4-FFF2-40B4-BE49-F238E27FC236}">
                <a16:creationId xmlns:a16="http://schemas.microsoft.com/office/drawing/2014/main" id="{C2C1FF70-9019-2D97-9B45-EBC54E423C37}"/>
              </a:ext>
            </a:extLst>
          </p:cNvPr>
          <p:cNvSpPr>
            <a:spLocks noGrp="1"/>
          </p:cNvSpPr>
          <p:nvPr>
            <p:ph idx="1"/>
          </p:nvPr>
        </p:nvSpPr>
        <p:spPr>
          <a:xfrm>
            <a:off x="6096000" y="987423"/>
            <a:ext cx="5555012" cy="4781552"/>
          </a:xfrm>
        </p:spPr>
        <p:txBody>
          <a:bodyPr>
            <a:normAutofit/>
          </a:bodyPr>
          <a:lstStyle/>
          <a:p>
            <a:pPr marL="0" indent="0">
              <a:buNone/>
            </a:pPr>
            <a:r>
              <a:rPr lang="en-US" dirty="0"/>
              <a:t>What assumptions do we make when we speak to one another – especially someone we have not met before?</a:t>
            </a:r>
          </a:p>
          <a:p>
            <a:pPr marL="0" indent="0">
              <a:buNone/>
            </a:pPr>
            <a:r>
              <a:rPr lang="en-US" dirty="0"/>
              <a:t>How do we communicate differently with people of different ages and cultures?</a:t>
            </a:r>
          </a:p>
          <a:p>
            <a:pPr marL="0" indent="0">
              <a:buNone/>
            </a:pPr>
            <a:r>
              <a:rPr lang="en-US" dirty="0"/>
              <a:t>What non-verbal cues do we rely upon when we talk to one another face-to-face? And when we can’t see each other?</a:t>
            </a:r>
            <a:endParaRPr lang="en-AU" dirty="0"/>
          </a:p>
        </p:txBody>
      </p:sp>
    </p:spTree>
    <p:extLst>
      <p:ext uri="{BB962C8B-B14F-4D97-AF65-F5344CB8AC3E}">
        <p14:creationId xmlns:p14="http://schemas.microsoft.com/office/powerpoint/2010/main" val="2348367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BBEB0-3495-B1C7-A57B-7B6EB4288AED}"/>
              </a:ext>
            </a:extLst>
          </p:cNvPr>
          <p:cNvSpPr>
            <a:spLocks noGrp="1"/>
          </p:cNvSpPr>
          <p:nvPr>
            <p:ph type="title"/>
          </p:nvPr>
        </p:nvSpPr>
        <p:spPr/>
        <p:txBody>
          <a:bodyPr/>
          <a:lstStyle/>
          <a:p>
            <a:r>
              <a:rPr lang="en-US" sz="2800" dirty="0"/>
              <a:t>Prompt Design</a:t>
            </a:r>
            <a:endParaRPr lang="en-AU" dirty="0"/>
          </a:p>
        </p:txBody>
      </p:sp>
      <p:sp>
        <p:nvSpPr>
          <p:cNvPr id="3" name="Content Placeholder 2">
            <a:extLst>
              <a:ext uri="{FF2B5EF4-FFF2-40B4-BE49-F238E27FC236}">
                <a16:creationId xmlns:a16="http://schemas.microsoft.com/office/drawing/2014/main" id="{83578C75-C5AC-091B-F39F-EA6053B1B759}"/>
              </a:ext>
            </a:extLst>
          </p:cNvPr>
          <p:cNvSpPr>
            <a:spLocks noGrp="1"/>
          </p:cNvSpPr>
          <p:nvPr>
            <p:ph idx="1"/>
          </p:nvPr>
        </p:nvSpPr>
        <p:spPr/>
        <p:txBody>
          <a:bodyPr/>
          <a:lstStyle/>
          <a:p>
            <a:r>
              <a:rPr lang="en-US" b="0" i="0" dirty="0">
                <a:solidFill>
                  <a:srgbClr val="D1D5DB"/>
                </a:solidFill>
                <a:effectLst/>
                <a:latin typeface="Söhne"/>
              </a:rPr>
              <a:t>Imagine you wanted to design a prompt that taught you all the countries and capital cities of South America</a:t>
            </a:r>
            <a:r>
              <a:rPr lang="en-US" dirty="0">
                <a:solidFill>
                  <a:srgbClr val="D1D5DB"/>
                </a:solidFill>
                <a:latin typeface="Söhne"/>
              </a:rPr>
              <a:t> and quizzed you as you went to check your understanding. What would such a prompt look like?</a:t>
            </a:r>
          </a:p>
          <a:p>
            <a:endParaRPr lang="en-US" dirty="0">
              <a:solidFill>
                <a:srgbClr val="D1D5DB"/>
              </a:solidFill>
              <a:latin typeface="Söhne"/>
            </a:endParaRPr>
          </a:p>
          <a:p>
            <a:endParaRPr lang="en-US" dirty="0">
              <a:solidFill>
                <a:srgbClr val="D1D5DB"/>
              </a:solidFill>
              <a:latin typeface="Söhne"/>
            </a:endParaRPr>
          </a:p>
          <a:p>
            <a:endParaRPr lang="en-AU" dirty="0"/>
          </a:p>
        </p:txBody>
      </p:sp>
      <p:pic>
        <p:nvPicPr>
          <p:cNvPr id="4" name="Picture 3">
            <a:extLst>
              <a:ext uri="{FF2B5EF4-FFF2-40B4-BE49-F238E27FC236}">
                <a16:creationId xmlns:a16="http://schemas.microsoft.com/office/drawing/2014/main" id="{80783A0C-F90E-B2D9-E6CA-25328FCB85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87837" y="3114675"/>
            <a:ext cx="3609975" cy="3609975"/>
          </a:xfrm>
          <a:prstGeom prst="rect">
            <a:avLst/>
          </a:prstGeom>
        </p:spPr>
      </p:pic>
    </p:spTree>
    <p:extLst>
      <p:ext uri="{BB962C8B-B14F-4D97-AF65-F5344CB8AC3E}">
        <p14:creationId xmlns:p14="http://schemas.microsoft.com/office/powerpoint/2010/main" val="2690668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BBEB0-3495-B1C7-A57B-7B6EB4288AED}"/>
              </a:ext>
            </a:extLst>
          </p:cNvPr>
          <p:cNvSpPr>
            <a:spLocks noGrp="1"/>
          </p:cNvSpPr>
          <p:nvPr>
            <p:ph type="title"/>
          </p:nvPr>
        </p:nvSpPr>
        <p:spPr/>
        <p:txBody>
          <a:bodyPr/>
          <a:lstStyle/>
          <a:p>
            <a:r>
              <a:rPr lang="en-US" sz="2800" dirty="0"/>
              <a:t>Prompt Design</a:t>
            </a:r>
            <a:endParaRPr lang="en-AU" dirty="0"/>
          </a:p>
        </p:txBody>
      </p:sp>
      <p:sp>
        <p:nvSpPr>
          <p:cNvPr id="3" name="Content Placeholder 2">
            <a:extLst>
              <a:ext uri="{FF2B5EF4-FFF2-40B4-BE49-F238E27FC236}">
                <a16:creationId xmlns:a16="http://schemas.microsoft.com/office/drawing/2014/main" id="{83578C75-C5AC-091B-F39F-EA6053B1B759}"/>
              </a:ext>
            </a:extLst>
          </p:cNvPr>
          <p:cNvSpPr>
            <a:spLocks noGrp="1"/>
          </p:cNvSpPr>
          <p:nvPr>
            <p:ph idx="1"/>
          </p:nvPr>
        </p:nvSpPr>
        <p:spPr/>
        <p:txBody>
          <a:bodyPr/>
          <a:lstStyle/>
          <a:p>
            <a:pPr marL="457200" lvl="1"/>
            <a:r>
              <a:rPr lang="en-US" sz="2000" b="0" i="1" kern="1200" dirty="0">
                <a:solidFill>
                  <a:schemeClr val="tx1"/>
                </a:solidFill>
                <a:effectLst/>
                <a:latin typeface="+mn-lt"/>
                <a:ea typeface="+mn-ea"/>
                <a:cs typeface="+mn-cs"/>
              </a:rPr>
              <a:t>ChatGPT, I would like to explore [Topic Name] using the Socratic method. My current level of understanding is [Beginner/Intermediate/Advanced]. Could you start by asking me a probing question to assess my knowledge? If I am unfamiliar with any concept, please provide a brief summary so that we can continue the discussion in a meaningful way.</a:t>
            </a:r>
            <a:endParaRPr lang="en-AU" b="0" i="1" dirty="0">
              <a:solidFill>
                <a:schemeClr val="tx1"/>
              </a:solidFill>
            </a:endParaRPr>
          </a:p>
          <a:p>
            <a:endParaRPr lang="en-US" dirty="0">
              <a:solidFill>
                <a:srgbClr val="D1D5DB"/>
              </a:solidFill>
              <a:latin typeface="Söhne"/>
            </a:endParaRPr>
          </a:p>
          <a:p>
            <a:endParaRPr lang="en-AU" dirty="0"/>
          </a:p>
        </p:txBody>
      </p:sp>
      <p:pic>
        <p:nvPicPr>
          <p:cNvPr id="5" name="Picture 4">
            <a:extLst>
              <a:ext uri="{FF2B5EF4-FFF2-40B4-BE49-F238E27FC236}">
                <a16:creationId xmlns:a16="http://schemas.microsoft.com/office/drawing/2014/main" id="{BA16DD70-30E0-0D1F-286A-BBADB77B06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8048" y="3933824"/>
            <a:ext cx="2133601" cy="2133601"/>
          </a:xfrm>
          <a:prstGeom prst="rect">
            <a:avLst/>
          </a:prstGeom>
        </p:spPr>
      </p:pic>
    </p:spTree>
    <p:extLst>
      <p:ext uri="{BB962C8B-B14F-4D97-AF65-F5344CB8AC3E}">
        <p14:creationId xmlns:p14="http://schemas.microsoft.com/office/powerpoint/2010/main" val="476086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F520C-16F2-E967-3042-50309E3841F3}"/>
              </a:ext>
            </a:extLst>
          </p:cNvPr>
          <p:cNvSpPr>
            <a:spLocks noGrp="1"/>
          </p:cNvSpPr>
          <p:nvPr>
            <p:ph type="title"/>
          </p:nvPr>
        </p:nvSpPr>
        <p:spPr/>
        <p:txBody>
          <a:bodyPr/>
          <a:lstStyle/>
          <a:p>
            <a:r>
              <a:rPr lang="en-US" dirty="0"/>
              <a:t>Activity – Prompt Design</a:t>
            </a:r>
            <a:endParaRPr lang="en-AU" dirty="0"/>
          </a:p>
        </p:txBody>
      </p:sp>
      <p:pic>
        <p:nvPicPr>
          <p:cNvPr id="5" name="Content Placeholder 4">
            <a:extLst>
              <a:ext uri="{FF2B5EF4-FFF2-40B4-BE49-F238E27FC236}">
                <a16:creationId xmlns:a16="http://schemas.microsoft.com/office/drawing/2014/main" id="{BE2E2AB7-E8FD-E10F-72B1-F8915C4936EE}"/>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103687" y="1790700"/>
            <a:ext cx="3978275" cy="3978275"/>
          </a:xfrm>
          <a:prstGeom prst="rect">
            <a:avLst/>
          </a:prstGeom>
        </p:spPr>
      </p:pic>
    </p:spTree>
    <p:extLst>
      <p:ext uri="{BB962C8B-B14F-4D97-AF65-F5344CB8AC3E}">
        <p14:creationId xmlns:p14="http://schemas.microsoft.com/office/powerpoint/2010/main" val="1375695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D546F-67E5-8735-E89A-453B4415FB23}"/>
              </a:ext>
            </a:extLst>
          </p:cNvPr>
          <p:cNvSpPr>
            <a:spLocks noGrp="1"/>
          </p:cNvSpPr>
          <p:nvPr>
            <p:ph type="title"/>
          </p:nvPr>
        </p:nvSpPr>
        <p:spPr/>
        <p:txBody>
          <a:bodyPr/>
          <a:lstStyle/>
          <a:p>
            <a:r>
              <a:rPr lang="en-US" dirty="0"/>
              <a:t>Set Up</a:t>
            </a:r>
            <a:endParaRPr lang="en-AU" dirty="0"/>
          </a:p>
        </p:txBody>
      </p:sp>
      <p:sp>
        <p:nvSpPr>
          <p:cNvPr id="3" name="Content Placeholder 2">
            <a:extLst>
              <a:ext uri="{FF2B5EF4-FFF2-40B4-BE49-F238E27FC236}">
                <a16:creationId xmlns:a16="http://schemas.microsoft.com/office/drawing/2014/main" id="{3124FCEB-89FB-CF76-5050-48A2C2DF29DE}"/>
              </a:ext>
            </a:extLst>
          </p:cNvPr>
          <p:cNvSpPr>
            <a:spLocks noGrp="1"/>
          </p:cNvSpPr>
          <p:nvPr>
            <p:ph idx="1"/>
          </p:nvPr>
        </p:nvSpPr>
        <p:spPr/>
        <p:txBody>
          <a:bodyPr/>
          <a:lstStyle/>
          <a:p>
            <a:pPr marL="0" indent="0" algn="l">
              <a:buNone/>
            </a:pPr>
            <a:r>
              <a:rPr lang="en-US" b="1" i="0" dirty="0">
                <a:solidFill>
                  <a:srgbClr val="D1D5DB"/>
                </a:solidFill>
                <a:effectLst/>
                <a:latin typeface="Söhne"/>
              </a:rPr>
              <a:t>Small Group Discussion (5 minutes)</a:t>
            </a:r>
            <a:endParaRPr lang="en-US" b="0" i="0" dirty="0">
              <a:solidFill>
                <a:srgbClr val="D1D5DB"/>
              </a:solidFill>
              <a:effectLst/>
              <a:latin typeface="Söhne"/>
            </a:endParaRPr>
          </a:p>
          <a:p>
            <a:pPr algn="l">
              <a:buFont typeface="Arial" panose="020B0604020202020204" pitchFamily="34" charset="0"/>
              <a:buChar char="•"/>
            </a:pPr>
            <a:r>
              <a:rPr lang="en-US" b="0" i="0" dirty="0">
                <a:solidFill>
                  <a:srgbClr val="D1D5DB"/>
                </a:solidFill>
                <a:effectLst/>
                <a:latin typeface="Söhne"/>
              </a:rPr>
              <a:t>Get into groups of 4 students.</a:t>
            </a:r>
          </a:p>
          <a:p>
            <a:pPr algn="l">
              <a:buFont typeface="Arial" panose="020B0604020202020204" pitchFamily="34" charset="0"/>
              <a:buChar char="•"/>
            </a:pPr>
            <a:r>
              <a:rPr lang="en-US" b="0" i="0" dirty="0">
                <a:solidFill>
                  <a:srgbClr val="D1D5DB"/>
                </a:solidFill>
                <a:effectLst/>
                <a:latin typeface="Söhne"/>
              </a:rPr>
              <a:t>Each group should discuss specific scenarios where they might use AI for help, such as homework, research, or even personal tasks like planning a schedule.</a:t>
            </a:r>
          </a:p>
          <a:p>
            <a:endParaRPr lang="en-AU" dirty="0"/>
          </a:p>
        </p:txBody>
      </p:sp>
      <p:sp>
        <p:nvSpPr>
          <p:cNvPr id="4" name="AutoShape 2" descr="Generated by DALL·E">
            <a:extLst>
              <a:ext uri="{FF2B5EF4-FFF2-40B4-BE49-F238E27FC236}">
                <a16:creationId xmlns:a16="http://schemas.microsoft.com/office/drawing/2014/main" id="{A2A54D52-E1EC-3DCD-8522-A3F7E7FB6B9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5" name="Picture 4">
            <a:extLst>
              <a:ext uri="{FF2B5EF4-FFF2-40B4-BE49-F238E27FC236}">
                <a16:creationId xmlns:a16="http://schemas.microsoft.com/office/drawing/2014/main" id="{3B7D71CC-3D8D-7EC8-1310-4AF93E05A9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1375" y="238125"/>
            <a:ext cx="2400300" cy="2400300"/>
          </a:xfrm>
          <a:prstGeom prst="rect">
            <a:avLst/>
          </a:prstGeom>
        </p:spPr>
      </p:pic>
      <p:pic>
        <p:nvPicPr>
          <p:cNvPr id="6" name="Picture 5">
            <a:extLst>
              <a:ext uri="{FF2B5EF4-FFF2-40B4-BE49-F238E27FC236}">
                <a16:creationId xmlns:a16="http://schemas.microsoft.com/office/drawing/2014/main" id="{8D39D814-A2CB-8252-2E64-CC73B9015DE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92462" y="3869398"/>
            <a:ext cx="6111875" cy="2623014"/>
          </a:xfrm>
          <a:prstGeom prst="rect">
            <a:avLst/>
          </a:prstGeom>
        </p:spPr>
      </p:pic>
    </p:spTree>
    <p:extLst>
      <p:ext uri="{BB962C8B-B14F-4D97-AF65-F5344CB8AC3E}">
        <p14:creationId xmlns:p14="http://schemas.microsoft.com/office/powerpoint/2010/main" val="598448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5BAAC-BED0-A0E5-59BF-07A3DEFE674B}"/>
              </a:ext>
            </a:extLst>
          </p:cNvPr>
          <p:cNvSpPr>
            <a:spLocks noGrp="1"/>
          </p:cNvSpPr>
          <p:nvPr>
            <p:ph type="title"/>
          </p:nvPr>
        </p:nvSpPr>
        <p:spPr/>
        <p:txBody>
          <a:bodyPr>
            <a:normAutofit/>
          </a:bodyPr>
          <a:lstStyle/>
          <a:p>
            <a:r>
              <a:rPr lang="en-US" sz="2000" dirty="0"/>
              <a:t>Design a set of prompts for each of the following areas</a:t>
            </a:r>
            <a:endParaRPr lang="en-AU" sz="2000" dirty="0"/>
          </a:p>
        </p:txBody>
      </p:sp>
      <p:sp>
        <p:nvSpPr>
          <p:cNvPr id="3" name="Text Placeholder 2">
            <a:extLst>
              <a:ext uri="{FF2B5EF4-FFF2-40B4-BE49-F238E27FC236}">
                <a16:creationId xmlns:a16="http://schemas.microsoft.com/office/drawing/2014/main" id="{F16E9DA9-7F48-3EA0-8E42-93F37B6782AC}"/>
              </a:ext>
            </a:extLst>
          </p:cNvPr>
          <p:cNvSpPr>
            <a:spLocks noGrp="1"/>
          </p:cNvSpPr>
          <p:nvPr>
            <p:ph type="body" idx="1"/>
          </p:nvPr>
        </p:nvSpPr>
        <p:spPr/>
        <p:txBody>
          <a:bodyPr>
            <a:normAutofit fontScale="92500"/>
          </a:bodyPr>
          <a:lstStyle/>
          <a:p>
            <a:pPr algn="ctr"/>
            <a:r>
              <a:rPr lang="en-US" dirty="0"/>
              <a:t>I want to learn something…</a:t>
            </a:r>
            <a:endParaRPr lang="en-AU" dirty="0"/>
          </a:p>
        </p:txBody>
      </p:sp>
      <p:pic>
        <p:nvPicPr>
          <p:cNvPr id="7" name="Content Placeholder 6">
            <a:extLst>
              <a:ext uri="{FF2B5EF4-FFF2-40B4-BE49-F238E27FC236}">
                <a16:creationId xmlns:a16="http://schemas.microsoft.com/office/drawing/2014/main" id="{CB501748-7B0F-9404-254B-4A92DE36A096}"/>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1828800" y="2525713"/>
            <a:ext cx="3243262" cy="3243262"/>
          </a:xfrm>
          <a:prstGeom prst="rect">
            <a:avLst/>
          </a:prstGeom>
        </p:spPr>
      </p:pic>
      <p:sp>
        <p:nvSpPr>
          <p:cNvPr id="5" name="Text Placeholder 4">
            <a:extLst>
              <a:ext uri="{FF2B5EF4-FFF2-40B4-BE49-F238E27FC236}">
                <a16:creationId xmlns:a16="http://schemas.microsoft.com/office/drawing/2014/main" id="{13A012FB-1DB8-F709-5D67-46EDDE2C15F0}"/>
              </a:ext>
            </a:extLst>
          </p:cNvPr>
          <p:cNvSpPr>
            <a:spLocks noGrp="1"/>
          </p:cNvSpPr>
          <p:nvPr>
            <p:ph type="body" sz="quarter" idx="3"/>
          </p:nvPr>
        </p:nvSpPr>
        <p:spPr/>
        <p:txBody>
          <a:bodyPr>
            <a:normAutofit fontScale="92500"/>
          </a:bodyPr>
          <a:lstStyle/>
          <a:p>
            <a:pPr algn="ctr"/>
            <a:r>
              <a:rPr lang="en-US" dirty="0"/>
              <a:t>Help me research….</a:t>
            </a:r>
            <a:endParaRPr lang="en-AU" dirty="0"/>
          </a:p>
        </p:txBody>
      </p:sp>
      <p:pic>
        <p:nvPicPr>
          <p:cNvPr id="8" name="Content Placeholder 7">
            <a:extLst>
              <a:ext uri="{FF2B5EF4-FFF2-40B4-BE49-F238E27FC236}">
                <a16:creationId xmlns:a16="http://schemas.microsoft.com/office/drawing/2014/main" id="{0A4634D8-3086-BF26-FD14-9D02AE5B1427}"/>
              </a:ext>
            </a:extLst>
          </p:cNvPr>
          <p:cNvPicPr>
            <a:picLocks noGrp="1" noChangeAspect="1"/>
          </p:cNvPicPr>
          <p:nvPr>
            <p:ph sz="quarter" idx="4"/>
          </p:nvPr>
        </p:nvPicPr>
        <p:blipFill>
          <a:blip r:embed="rId3" cstate="screen">
            <a:extLst>
              <a:ext uri="{28A0092B-C50C-407E-A947-70E740481C1C}">
                <a14:useLocalDpi xmlns:a14="http://schemas.microsoft.com/office/drawing/2010/main"/>
              </a:ext>
            </a:extLst>
          </a:blip>
          <a:stretch>
            <a:fillRect/>
          </a:stretch>
        </p:blipFill>
        <p:spPr>
          <a:xfrm>
            <a:off x="7113588" y="2525713"/>
            <a:ext cx="3243262" cy="3243262"/>
          </a:xfrm>
          <a:prstGeom prst="rect">
            <a:avLst/>
          </a:prstGeom>
        </p:spPr>
      </p:pic>
    </p:spTree>
    <p:extLst>
      <p:ext uri="{BB962C8B-B14F-4D97-AF65-F5344CB8AC3E}">
        <p14:creationId xmlns:p14="http://schemas.microsoft.com/office/powerpoint/2010/main" val="2034457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5BAAC-BED0-A0E5-59BF-07A3DEFE674B}"/>
              </a:ext>
            </a:extLst>
          </p:cNvPr>
          <p:cNvSpPr>
            <a:spLocks noGrp="1"/>
          </p:cNvSpPr>
          <p:nvPr>
            <p:ph type="title"/>
          </p:nvPr>
        </p:nvSpPr>
        <p:spPr/>
        <p:txBody>
          <a:bodyPr>
            <a:normAutofit/>
          </a:bodyPr>
          <a:lstStyle/>
          <a:p>
            <a:r>
              <a:rPr lang="en-US" sz="2000" dirty="0"/>
              <a:t>Prompt Design</a:t>
            </a:r>
            <a:endParaRPr lang="en-AU" sz="2000" dirty="0"/>
          </a:p>
        </p:txBody>
      </p:sp>
      <p:sp>
        <p:nvSpPr>
          <p:cNvPr id="3" name="Text Placeholder 2">
            <a:extLst>
              <a:ext uri="{FF2B5EF4-FFF2-40B4-BE49-F238E27FC236}">
                <a16:creationId xmlns:a16="http://schemas.microsoft.com/office/drawing/2014/main" id="{F16E9DA9-7F48-3EA0-8E42-93F37B6782AC}"/>
              </a:ext>
            </a:extLst>
          </p:cNvPr>
          <p:cNvSpPr>
            <a:spLocks noGrp="1"/>
          </p:cNvSpPr>
          <p:nvPr>
            <p:ph type="body" idx="1"/>
          </p:nvPr>
        </p:nvSpPr>
        <p:spPr/>
        <p:txBody>
          <a:bodyPr>
            <a:normAutofit fontScale="92500"/>
          </a:bodyPr>
          <a:lstStyle/>
          <a:p>
            <a:pPr algn="ctr"/>
            <a:r>
              <a:rPr lang="en-US" dirty="0"/>
              <a:t>I want to learn something…</a:t>
            </a:r>
            <a:endParaRPr lang="en-AU" dirty="0"/>
          </a:p>
        </p:txBody>
      </p:sp>
      <p:sp>
        <p:nvSpPr>
          <p:cNvPr id="5" name="Text Placeholder 4">
            <a:extLst>
              <a:ext uri="{FF2B5EF4-FFF2-40B4-BE49-F238E27FC236}">
                <a16:creationId xmlns:a16="http://schemas.microsoft.com/office/drawing/2014/main" id="{13A012FB-1DB8-F709-5D67-46EDDE2C15F0}"/>
              </a:ext>
            </a:extLst>
          </p:cNvPr>
          <p:cNvSpPr>
            <a:spLocks noGrp="1"/>
          </p:cNvSpPr>
          <p:nvPr>
            <p:ph type="body" sz="quarter" idx="3"/>
          </p:nvPr>
        </p:nvSpPr>
        <p:spPr/>
        <p:txBody>
          <a:bodyPr>
            <a:normAutofit fontScale="92500"/>
          </a:bodyPr>
          <a:lstStyle/>
          <a:p>
            <a:pPr algn="ctr"/>
            <a:r>
              <a:rPr lang="en-US" dirty="0"/>
              <a:t>Help me research….</a:t>
            </a:r>
            <a:endParaRPr lang="en-AU" dirty="0"/>
          </a:p>
        </p:txBody>
      </p:sp>
      <p:sp>
        <p:nvSpPr>
          <p:cNvPr id="6" name="Content Placeholder 5">
            <a:extLst>
              <a:ext uri="{FF2B5EF4-FFF2-40B4-BE49-F238E27FC236}">
                <a16:creationId xmlns:a16="http://schemas.microsoft.com/office/drawing/2014/main" id="{6117EA19-AEFD-F813-EFEC-5E5ECC879BED}"/>
              </a:ext>
            </a:extLst>
          </p:cNvPr>
          <p:cNvSpPr>
            <a:spLocks noGrp="1"/>
          </p:cNvSpPr>
          <p:nvPr>
            <p:ph sz="half" idx="2"/>
          </p:nvPr>
        </p:nvSpPr>
        <p:spPr/>
        <p:txBody>
          <a:bodyPr/>
          <a:lstStyle/>
          <a:p>
            <a:r>
              <a:rPr lang="en-US" b="0" i="0" dirty="0">
                <a:solidFill>
                  <a:srgbClr val="D1D5DB"/>
                </a:solidFill>
                <a:effectLst/>
                <a:latin typeface="Söhne"/>
              </a:rPr>
              <a:t>In their small groups </a:t>
            </a:r>
            <a:r>
              <a:rPr lang="en-US" dirty="0">
                <a:solidFill>
                  <a:srgbClr val="D1D5DB"/>
                </a:solidFill>
                <a:latin typeface="Söhne"/>
              </a:rPr>
              <a:t>you will need to </a:t>
            </a:r>
            <a:r>
              <a:rPr lang="en-US" b="0" i="0" dirty="0">
                <a:solidFill>
                  <a:srgbClr val="D1D5DB"/>
                </a:solidFill>
                <a:effectLst/>
                <a:latin typeface="Söhne"/>
              </a:rPr>
              <a:t>draft 2-3 AI prompts for each identified category. </a:t>
            </a:r>
          </a:p>
          <a:p>
            <a:r>
              <a:rPr lang="en-US" dirty="0">
                <a:solidFill>
                  <a:srgbClr val="D1D5DB"/>
                </a:solidFill>
                <a:latin typeface="Söhne"/>
              </a:rPr>
              <a:t>Think about how the prompt might differ if you are learning an academic skill as opposed to a magic trick.</a:t>
            </a:r>
            <a:br>
              <a:rPr lang="en-US" b="0" i="0" dirty="0">
                <a:solidFill>
                  <a:srgbClr val="D1D5DB"/>
                </a:solidFill>
                <a:effectLst/>
                <a:latin typeface="Söhne"/>
              </a:rPr>
            </a:br>
            <a:endParaRPr lang="en-AU" dirty="0"/>
          </a:p>
        </p:txBody>
      </p:sp>
      <p:sp>
        <p:nvSpPr>
          <p:cNvPr id="10" name="Content Placeholder 9">
            <a:extLst>
              <a:ext uri="{FF2B5EF4-FFF2-40B4-BE49-F238E27FC236}">
                <a16:creationId xmlns:a16="http://schemas.microsoft.com/office/drawing/2014/main" id="{8E884E76-FF40-ED0B-DF42-33964D60776E}"/>
              </a:ext>
            </a:extLst>
          </p:cNvPr>
          <p:cNvSpPr>
            <a:spLocks noGrp="1"/>
          </p:cNvSpPr>
          <p:nvPr>
            <p:ph sz="quarter" idx="4"/>
          </p:nvPr>
        </p:nvSpPr>
        <p:spPr/>
        <p:txBody>
          <a:bodyPr/>
          <a:lstStyle/>
          <a:p>
            <a:r>
              <a:rPr lang="en-US" b="0" i="0" dirty="0">
                <a:solidFill>
                  <a:srgbClr val="D1D5DB"/>
                </a:solidFill>
                <a:effectLst/>
                <a:latin typeface="Söhne"/>
              </a:rPr>
              <a:t>These should be questions or commands that they'd realistically use.</a:t>
            </a:r>
          </a:p>
          <a:p>
            <a:r>
              <a:rPr lang="en-US" dirty="0">
                <a:solidFill>
                  <a:srgbClr val="D1D5DB"/>
                </a:solidFill>
                <a:latin typeface="Söhne"/>
              </a:rPr>
              <a:t>Design some prompts for researching for an assignment as opposed to personal research for something you find interesting.</a:t>
            </a:r>
            <a:endParaRPr lang="en-AU" dirty="0">
              <a:solidFill>
                <a:srgbClr val="D1D5DB"/>
              </a:solidFill>
              <a:latin typeface="Söhne"/>
            </a:endParaRPr>
          </a:p>
        </p:txBody>
      </p:sp>
      <p:pic>
        <p:nvPicPr>
          <p:cNvPr id="11" name="Picture 10">
            <a:extLst>
              <a:ext uri="{FF2B5EF4-FFF2-40B4-BE49-F238E27FC236}">
                <a16:creationId xmlns:a16="http://schemas.microsoft.com/office/drawing/2014/main" id="{B453255C-E86D-F548-1A48-7738FA3D70E6}"/>
              </a:ext>
            </a:extLst>
          </p:cNvPr>
          <p:cNvPicPr>
            <a:picLocks noChangeAspect="1"/>
          </p:cNvPicPr>
          <p:nvPr/>
        </p:nvPicPr>
        <p:blipFill>
          <a:blip r:embed="rId3">
            <a:alphaModFix amt="9000"/>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1800270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BBEB0-3495-B1C7-A57B-7B6EB4288AED}"/>
              </a:ext>
            </a:extLst>
          </p:cNvPr>
          <p:cNvSpPr>
            <a:spLocks noGrp="1"/>
          </p:cNvSpPr>
          <p:nvPr>
            <p:ph type="title"/>
          </p:nvPr>
        </p:nvSpPr>
        <p:spPr/>
        <p:txBody>
          <a:bodyPr/>
          <a:lstStyle/>
          <a:p>
            <a:r>
              <a:rPr lang="en-US" sz="2800" dirty="0"/>
              <a:t>Prompt Design</a:t>
            </a:r>
            <a:endParaRPr lang="en-AU" dirty="0"/>
          </a:p>
        </p:txBody>
      </p:sp>
      <p:sp>
        <p:nvSpPr>
          <p:cNvPr id="3" name="Content Placeholder 2">
            <a:extLst>
              <a:ext uri="{FF2B5EF4-FFF2-40B4-BE49-F238E27FC236}">
                <a16:creationId xmlns:a16="http://schemas.microsoft.com/office/drawing/2014/main" id="{83578C75-C5AC-091B-F39F-EA6053B1B759}"/>
              </a:ext>
            </a:extLst>
          </p:cNvPr>
          <p:cNvSpPr>
            <a:spLocks noGrp="1"/>
          </p:cNvSpPr>
          <p:nvPr>
            <p:ph idx="1"/>
          </p:nvPr>
        </p:nvSpPr>
        <p:spPr/>
        <p:txBody>
          <a:bodyPr/>
          <a:lstStyle/>
          <a:p>
            <a:r>
              <a:rPr lang="en-US" b="0" i="0" dirty="0">
                <a:solidFill>
                  <a:srgbClr val="D1D5DB"/>
                </a:solidFill>
                <a:effectLst/>
                <a:latin typeface="Söhne"/>
              </a:rPr>
              <a:t>Each group shares their drafted prompts with the class. </a:t>
            </a:r>
          </a:p>
          <a:p>
            <a:r>
              <a:rPr lang="en-US" b="0" i="0" dirty="0">
                <a:solidFill>
                  <a:srgbClr val="D1D5DB"/>
                </a:solidFill>
                <a:effectLst/>
                <a:latin typeface="Söhne"/>
              </a:rPr>
              <a:t>This will be in the Artificial Intelligence Channel on Teams.</a:t>
            </a:r>
          </a:p>
          <a:p>
            <a:r>
              <a:rPr lang="en-US" dirty="0">
                <a:solidFill>
                  <a:srgbClr val="D1D5DB"/>
                </a:solidFill>
                <a:latin typeface="Söhne"/>
              </a:rPr>
              <a:t>Put each prompt you design in a new post.</a:t>
            </a:r>
            <a:endParaRPr lang="en-US" b="0" i="0" dirty="0">
              <a:solidFill>
                <a:srgbClr val="D1D5DB"/>
              </a:solidFill>
              <a:effectLst/>
              <a:latin typeface="Söhne"/>
            </a:endParaRPr>
          </a:p>
          <a:p>
            <a:r>
              <a:rPr lang="en-US" dirty="0">
                <a:solidFill>
                  <a:srgbClr val="D1D5DB"/>
                </a:solidFill>
                <a:latin typeface="Söhne"/>
              </a:rPr>
              <a:t>Once all Prompts have been added, we will test them out over the week and give a thumbs to the ones we think gave us the best results.</a:t>
            </a:r>
          </a:p>
          <a:p>
            <a:endParaRPr lang="en-US" dirty="0">
              <a:solidFill>
                <a:srgbClr val="D1D5DB"/>
              </a:solidFill>
              <a:latin typeface="Söhne"/>
            </a:endParaRPr>
          </a:p>
          <a:p>
            <a:endParaRPr lang="en-US" dirty="0">
              <a:solidFill>
                <a:srgbClr val="D1D5DB"/>
              </a:solidFill>
              <a:latin typeface="Söhne"/>
            </a:endParaRPr>
          </a:p>
          <a:p>
            <a:endParaRPr lang="en-AU" dirty="0"/>
          </a:p>
        </p:txBody>
      </p:sp>
      <p:pic>
        <p:nvPicPr>
          <p:cNvPr id="4" name="Picture 3">
            <a:extLst>
              <a:ext uri="{FF2B5EF4-FFF2-40B4-BE49-F238E27FC236}">
                <a16:creationId xmlns:a16="http://schemas.microsoft.com/office/drawing/2014/main" id="{E95ADA8B-D0A2-FFA7-D4D1-6D7E72B9743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77249" y="153193"/>
            <a:ext cx="2371725" cy="2371725"/>
          </a:xfrm>
          <a:prstGeom prst="rect">
            <a:avLst/>
          </a:prstGeom>
        </p:spPr>
      </p:pic>
    </p:spTree>
    <p:extLst>
      <p:ext uri="{BB962C8B-B14F-4D97-AF65-F5344CB8AC3E}">
        <p14:creationId xmlns:p14="http://schemas.microsoft.com/office/powerpoint/2010/main" val="862587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6F244-B1DF-C7B8-BE52-6877D44D21EF}"/>
              </a:ext>
            </a:extLst>
          </p:cNvPr>
          <p:cNvSpPr>
            <a:spLocks noGrp="1"/>
          </p:cNvSpPr>
          <p:nvPr>
            <p:ph type="title"/>
          </p:nvPr>
        </p:nvSpPr>
        <p:spPr/>
        <p:txBody>
          <a:bodyPr/>
          <a:lstStyle/>
          <a:p>
            <a:r>
              <a:rPr lang="en-US" dirty="0"/>
              <a:t>Effective Communication With AI</a:t>
            </a:r>
            <a:endParaRPr lang="en-AU" dirty="0"/>
          </a:p>
        </p:txBody>
      </p:sp>
      <p:sp>
        <p:nvSpPr>
          <p:cNvPr id="3" name="Content Placeholder 2">
            <a:extLst>
              <a:ext uri="{FF2B5EF4-FFF2-40B4-BE49-F238E27FC236}">
                <a16:creationId xmlns:a16="http://schemas.microsoft.com/office/drawing/2014/main" id="{E4860552-B9AF-BBA5-B9DF-8C3C21A3A188}"/>
              </a:ext>
            </a:extLst>
          </p:cNvPr>
          <p:cNvSpPr>
            <a:spLocks noGrp="1"/>
          </p:cNvSpPr>
          <p:nvPr>
            <p:ph idx="1"/>
          </p:nvPr>
        </p:nvSpPr>
        <p:spPr>
          <a:xfrm>
            <a:off x="1079500" y="1790700"/>
            <a:ext cx="10026650" cy="4501945"/>
          </a:xfrm>
        </p:spPr>
        <p:txBody>
          <a:bodyPr/>
          <a:lstStyle/>
          <a:p>
            <a:r>
              <a:rPr lang="en-US" b="0" i="0" dirty="0">
                <a:solidFill>
                  <a:srgbClr val="D1D5DB"/>
                </a:solidFill>
                <a:effectLst/>
                <a:latin typeface="Söhne"/>
              </a:rPr>
              <a:t>How might communication be different when these shared assumptions are absent?</a:t>
            </a:r>
          </a:p>
          <a:p>
            <a:r>
              <a:rPr lang="en-US" dirty="0">
                <a:solidFill>
                  <a:srgbClr val="D1D5DB"/>
                </a:solidFill>
                <a:latin typeface="Söhne"/>
              </a:rPr>
              <a:t>What would you want an AI to know about you in order to get a suitable response?</a:t>
            </a:r>
          </a:p>
          <a:p>
            <a:endParaRPr lang="en-AU" dirty="0"/>
          </a:p>
        </p:txBody>
      </p:sp>
    </p:spTree>
    <p:extLst>
      <p:ext uri="{BB962C8B-B14F-4D97-AF65-F5344CB8AC3E}">
        <p14:creationId xmlns:p14="http://schemas.microsoft.com/office/powerpoint/2010/main" val="2474797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329309FD-01D3-095B-17A0-35A406B20A36}"/>
              </a:ext>
            </a:extLst>
          </p:cNvPr>
          <p:cNvGraphicFramePr>
            <a:graphicFrameLocks noGrp="1"/>
          </p:cNvGraphicFramePr>
          <p:nvPr>
            <p:extLst>
              <p:ext uri="{D42A27DB-BD31-4B8C-83A1-F6EECF244321}">
                <p14:modId xmlns:p14="http://schemas.microsoft.com/office/powerpoint/2010/main" val="3149801888"/>
              </p:ext>
            </p:extLst>
          </p:nvPr>
        </p:nvGraphicFramePr>
        <p:xfrm>
          <a:off x="794761" y="887924"/>
          <a:ext cx="10610656" cy="4084320"/>
        </p:xfrm>
        <a:graphic>
          <a:graphicData uri="http://schemas.openxmlformats.org/drawingml/2006/table">
            <a:tbl>
              <a:tblPr/>
              <a:tblGrid>
                <a:gridCol w="1649030">
                  <a:extLst>
                    <a:ext uri="{9D8B030D-6E8A-4147-A177-3AD203B41FA5}">
                      <a16:colId xmlns:a16="http://schemas.microsoft.com/office/drawing/2014/main" val="3370091343"/>
                    </a:ext>
                  </a:extLst>
                </a:gridCol>
                <a:gridCol w="3160452">
                  <a:extLst>
                    <a:ext uri="{9D8B030D-6E8A-4147-A177-3AD203B41FA5}">
                      <a16:colId xmlns:a16="http://schemas.microsoft.com/office/drawing/2014/main" val="2004537461"/>
                    </a:ext>
                  </a:extLst>
                </a:gridCol>
                <a:gridCol w="1376087">
                  <a:extLst>
                    <a:ext uri="{9D8B030D-6E8A-4147-A177-3AD203B41FA5}">
                      <a16:colId xmlns:a16="http://schemas.microsoft.com/office/drawing/2014/main" val="1745865396"/>
                    </a:ext>
                  </a:extLst>
                </a:gridCol>
                <a:gridCol w="712982">
                  <a:extLst>
                    <a:ext uri="{9D8B030D-6E8A-4147-A177-3AD203B41FA5}">
                      <a16:colId xmlns:a16="http://schemas.microsoft.com/office/drawing/2014/main" val="477754931"/>
                    </a:ext>
                  </a:extLst>
                </a:gridCol>
                <a:gridCol w="712982">
                  <a:extLst>
                    <a:ext uri="{9D8B030D-6E8A-4147-A177-3AD203B41FA5}">
                      <a16:colId xmlns:a16="http://schemas.microsoft.com/office/drawing/2014/main" val="2367367031"/>
                    </a:ext>
                  </a:extLst>
                </a:gridCol>
                <a:gridCol w="712982">
                  <a:extLst>
                    <a:ext uri="{9D8B030D-6E8A-4147-A177-3AD203B41FA5}">
                      <a16:colId xmlns:a16="http://schemas.microsoft.com/office/drawing/2014/main" val="3132571218"/>
                    </a:ext>
                  </a:extLst>
                </a:gridCol>
                <a:gridCol w="712982">
                  <a:extLst>
                    <a:ext uri="{9D8B030D-6E8A-4147-A177-3AD203B41FA5}">
                      <a16:colId xmlns:a16="http://schemas.microsoft.com/office/drawing/2014/main" val="2766252983"/>
                    </a:ext>
                  </a:extLst>
                </a:gridCol>
                <a:gridCol w="1573159">
                  <a:extLst>
                    <a:ext uri="{9D8B030D-6E8A-4147-A177-3AD203B41FA5}">
                      <a16:colId xmlns:a16="http://schemas.microsoft.com/office/drawing/2014/main" val="22564660"/>
                    </a:ext>
                  </a:extLst>
                </a:gridCol>
              </a:tblGrid>
              <a:tr h="0">
                <a:tc>
                  <a:txBody>
                    <a:bodyPr/>
                    <a:lstStyle/>
                    <a:p>
                      <a:pPr marL="0" marR="0" fontAlgn="t">
                        <a:spcBef>
                          <a:spcPts val="0"/>
                        </a:spcBef>
                        <a:spcAft>
                          <a:spcPts val="0"/>
                        </a:spcAft>
                      </a:pPr>
                      <a:r>
                        <a:rPr lang="en-AU" sz="1400" b="1" dirty="0">
                          <a:solidFill>
                            <a:schemeClr val="tx1"/>
                          </a:solidFill>
                          <a:effectLst/>
                          <a:latin typeface="Calibri" panose="020F0502020204030204" pitchFamily="34" charset="0"/>
                        </a:rPr>
                        <a:t> Criteria</a:t>
                      </a:r>
                      <a:r>
                        <a:rPr lang="en-US" sz="1400" b="1" dirty="0">
                          <a:solidFill>
                            <a:schemeClr val="tx1"/>
                          </a:solidFill>
                          <a:effectLst/>
                          <a:latin typeface="Calibri" panose="020F0502020204030204" pitchFamily="34" charset="0"/>
                        </a:rPr>
                        <a:t>                           </a:t>
                      </a:r>
                      <a:endParaRPr lang="en-AU" sz="1400" dirty="0">
                        <a:solidFill>
                          <a:schemeClr val="tx1"/>
                        </a:solidFill>
                        <a:effectLst/>
                        <a:latin typeface="Calibri" panose="020F0502020204030204" pitchFamily="34" charset="0"/>
                      </a:endParaRPr>
                    </a:p>
                  </a:txBody>
                  <a:tcPr marL="38100" marR="38100" marT="25400" marB="25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t">
                        <a:spcBef>
                          <a:spcPts val="0"/>
                        </a:spcBef>
                        <a:spcAft>
                          <a:spcPts val="0"/>
                        </a:spcAft>
                      </a:pPr>
                      <a:r>
                        <a:rPr lang="en-AU" sz="1400" b="1">
                          <a:solidFill>
                            <a:schemeClr val="tx1"/>
                          </a:solidFill>
                          <a:effectLst/>
                          <a:latin typeface="Calibri" panose="020F0502020204030204" pitchFamily="34" charset="0"/>
                        </a:rPr>
                        <a:t> Description</a:t>
                      </a:r>
                      <a:r>
                        <a:rPr lang="en-US" sz="1400" b="1">
                          <a:solidFill>
                            <a:schemeClr val="tx1"/>
                          </a:solidFill>
                          <a:effectLst/>
                          <a:latin typeface="Calibri" panose="020F0502020204030204" pitchFamily="34" charset="0"/>
                        </a:rPr>
                        <a:t>                                                                                           </a:t>
                      </a:r>
                      <a:endParaRPr lang="en-AU" sz="1400">
                        <a:solidFill>
                          <a:schemeClr val="tx1"/>
                        </a:solidFill>
                        <a:effectLst/>
                        <a:latin typeface="Calibri" panose="020F0502020204030204" pitchFamily="34" charset="0"/>
                      </a:endParaRPr>
                    </a:p>
                  </a:txBody>
                  <a:tcPr marL="38100" marR="38100" marT="25400" marB="25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b="1">
                          <a:solidFill>
                            <a:schemeClr val="tx1"/>
                          </a:solidFill>
                          <a:effectLst/>
                          <a:latin typeface="Calibri" panose="020F0502020204030204" pitchFamily="34" charset="0"/>
                        </a:rPr>
                        <a:t> Score Range</a:t>
                      </a:r>
                      <a:r>
                        <a:rPr lang="en-US" sz="1400" b="1">
                          <a:solidFill>
                            <a:schemeClr val="tx1"/>
                          </a:solidFill>
                          <a:effectLst/>
                          <a:latin typeface="Calibri" panose="020F0502020204030204" pitchFamily="34" charset="0"/>
                        </a:rPr>
                        <a:t>                 </a:t>
                      </a:r>
                      <a:endParaRPr lang="en-AU" sz="1400">
                        <a:solidFill>
                          <a:schemeClr val="tx1"/>
                        </a:solidFill>
                        <a:effectLst/>
                        <a:latin typeface="Calibri" panose="020F0502020204030204" pitchFamily="34" charset="0"/>
                      </a:endParaRPr>
                    </a:p>
                  </a:txBody>
                  <a:tcPr marL="38100" marR="38100" marT="25400" marB="25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b="1" dirty="0">
                          <a:solidFill>
                            <a:schemeClr val="tx1"/>
                          </a:solidFill>
                          <a:effectLst/>
                          <a:latin typeface="Calibri" panose="020F0502020204030204" pitchFamily="34" charset="0"/>
                        </a:rPr>
                        <a:t> </a:t>
                      </a:r>
                      <a:endParaRPr lang="en-AU" sz="1400" dirty="0">
                        <a:solidFill>
                          <a:schemeClr val="tx1"/>
                        </a:solidFill>
                        <a:effectLst/>
                        <a:latin typeface="Calibri" panose="020F0502020204030204" pitchFamily="34" charset="0"/>
                      </a:endParaRPr>
                    </a:p>
                  </a:txBody>
                  <a:tcPr marL="38100" marR="38100" marT="25400" marB="254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b="1">
                          <a:solidFill>
                            <a:schemeClr val="tx1"/>
                          </a:solidFill>
                          <a:effectLst/>
                          <a:latin typeface="Calibri" panose="020F0502020204030204" pitchFamily="34" charset="0"/>
                        </a:rPr>
                        <a:t> </a:t>
                      </a:r>
                      <a:endParaRPr lang="en-AU" sz="1400">
                        <a:solidFill>
                          <a:schemeClr val="tx1"/>
                        </a:solidFill>
                        <a:effectLst/>
                        <a:latin typeface="Calibri" panose="020F0502020204030204" pitchFamily="34" charset="0"/>
                      </a:endParaRPr>
                    </a:p>
                  </a:txBody>
                  <a:tcPr marL="38100" marR="38100" marT="25400" marB="25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b="1">
                          <a:solidFill>
                            <a:schemeClr val="tx1"/>
                          </a:solidFill>
                          <a:effectLst/>
                          <a:latin typeface="Calibri" panose="020F0502020204030204" pitchFamily="34" charset="0"/>
                        </a:rPr>
                        <a:t> </a:t>
                      </a:r>
                      <a:endParaRPr lang="en-AU" sz="1400">
                        <a:solidFill>
                          <a:schemeClr val="tx1"/>
                        </a:solidFill>
                        <a:effectLst/>
                        <a:latin typeface="Calibri" panose="020F0502020204030204" pitchFamily="34" charset="0"/>
                      </a:endParaRPr>
                    </a:p>
                  </a:txBody>
                  <a:tcPr marL="38100" marR="38100" marT="25400" marB="25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b="1" dirty="0">
                          <a:solidFill>
                            <a:schemeClr val="tx1"/>
                          </a:solidFill>
                          <a:effectLst/>
                          <a:latin typeface="Calibri" panose="020F0502020204030204" pitchFamily="34" charset="0"/>
                        </a:rPr>
                        <a:t> </a:t>
                      </a:r>
                      <a:endParaRPr lang="en-AU" sz="1400" dirty="0">
                        <a:solidFill>
                          <a:schemeClr val="tx1"/>
                        </a:solidFill>
                        <a:effectLst/>
                        <a:latin typeface="Calibri" panose="020F0502020204030204" pitchFamily="34" charset="0"/>
                      </a:endParaRPr>
                    </a:p>
                  </a:txBody>
                  <a:tcPr marL="38100" marR="38100" marT="25400" marB="25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b="1" dirty="0">
                          <a:solidFill>
                            <a:schemeClr val="tx1"/>
                          </a:solidFill>
                          <a:effectLst/>
                          <a:latin typeface="Calibri" panose="020F0502020204030204" pitchFamily="34" charset="0"/>
                        </a:rPr>
                        <a:t> </a:t>
                      </a:r>
                      <a:endParaRPr lang="en-AU" sz="1400" dirty="0">
                        <a:solidFill>
                          <a:schemeClr val="tx1"/>
                        </a:solidFill>
                        <a:effectLst/>
                        <a:latin typeface="Calibri" panose="020F0502020204030204" pitchFamily="34" charset="0"/>
                      </a:endParaRPr>
                    </a:p>
                  </a:txBody>
                  <a:tcPr marL="38100" marR="38100" marT="25400" marB="25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8014254"/>
                  </a:ext>
                </a:extLst>
              </a:tr>
              <a:tr h="0">
                <a:tc>
                  <a:txBody>
                    <a:bodyPr/>
                    <a:lstStyle/>
                    <a:p>
                      <a:pPr marL="0" marR="0" fontAlgn="t">
                        <a:spcBef>
                          <a:spcPts val="0"/>
                        </a:spcBef>
                        <a:spcAft>
                          <a:spcPts val="0"/>
                        </a:spcAft>
                      </a:pPr>
                      <a:r>
                        <a:rPr lang="en-AU" sz="1400" b="1" dirty="0">
                          <a:solidFill>
                            <a:schemeClr val="tx1"/>
                          </a:solidFill>
                          <a:effectLst/>
                          <a:latin typeface="Calibri" panose="020F0502020204030204" pitchFamily="34" charset="0"/>
                        </a:rPr>
                        <a:t> Relevance to the Core Question</a:t>
                      </a:r>
                      <a:r>
                        <a:rPr lang="en-US" sz="1400" b="1" dirty="0">
                          <a:solidFill>
                            <a:schemeClr val="tx1"/>
                          </a:solidFill>
                          <a:effectLst/>
                          <a:latin typeface="Calibri" panose="020F0502020204030204" pitchFamily="34" charset="0"/>
                        </a:rPr>
                        <a:t>     </a:t>
                      </a:r>
                      <a:endParaRPr lang="en-AU" sz="1400" dirty="0">
                        <a:solidFill>
                          <a:schemeClr val="tx1"/>
                        </a:solidFill>
                        <a:effectLst/>
                        <a:latin typeface="Calibri" panose="020F0502020204030204" pitchFamily="34" charset="0"/>
                      </a:endParaRP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t">
                        <a:spcBef>
                          <a:spcPts val="0"/>
                        </a:spcBef>
                        <a:spcAft>
                          <a:spcPts val="0"/>
                        </a:spcAft>
                      </a:pPr>
                      <a:r>
                        <a:rPr lang="en-AU" sz="1400" dirty="0">
                          <a:solidFill>
                            <a:schemeClr val="tx1"/>
                          </a:solidFill>
                          <a:effectLst/>
                          <a:latin typeface="Calibri" panose="020F0502020204030204" pitchFamily="34" charset="0"/>
                        </a:rPr>
                        <a:t> Does the response address the main question about the most powerful storm?</a:t>
                      </a:r>
                      <a:r>
                        <a:rPr lang="en-US" sz="1400" dirty="0">
                          <a:solidFill>
                            <a:schemeClr val="tx1"/>
                          </a:solidFill>
                          <a:effectLst/>
                          <a:latin typeface="Calibri" panose="020F0502020204030204" pitchFamily="34" charset="0"/>
                        </a:rPr>
                        <a:t>                           </a:t>
                      </a:r>
                      <a:endParaRPr lang="en-AU" sz="1400" dirty="0">
                        <a:solidFill>
                          <a:schemeClr val="tx1"/>
                        </a:solidFill>
                        <a:effectLst/>
                        <a:latin typeface="Calibri" panose="020F0502020204030204" pitchFamily="34" charset="0"/>
                      </a:endParaRP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dirty="0">
                          <a:solidFill>
                            <a:schemeClr val="tx1"/>
                          </a:solidFill>
                          <a:effectLst/>
                          <a:latin typeface="Calibri" panose="020F0502020204030204" pitchFamily="34" charset="0"/>
                        </a:rPr>
                        <a:t> 0 -</a:t>
                      </a:r>
                      <a:r>
                        <a:rPr lang="en-US" sz="1400" dirty="0">
                          <a:solidFill>
                            <a:schemeClr val="tx1"/>
                          </a:solidFill>
                          <a:effectLst/>
                          <a:latin typeface="Calibri" panose="020F0502020204030204" pitchFamily="34" charset="0"/>
                        </a:rPr>
                        <a:t>  </a:t>
                      </a:r>
                      <a:r>
                        <a:rPr lang="en-AU" sz="1400" dirty="0">
                          <a:solidFill>
                            <a:schemeClr val="tx1"/>
                          </a:solidFill>
                          <a:effectLst/>
                          <a:latin typeface="Calibri" panose="020F0502020204030204" pitchFamily="34" charset="0"/>
                        </a:rPr>
                        <a:t>Not Relevant</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dirty="0">
                          <a:solidFill>
                            <a:schemeClr val="tx1"/>
                          </a:solidFill>
                          <a:effectLst/>
                          <a:latin typeface="Calibri" panose="020F0502020204030204" pitchFamily="34" charset="0"/>
                        </a:rPr>
                        <a:t>1</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dirty="0">
                          <a:solidFill>
                            <a:schemeClr val="tx1"/>
                          </a:solidFill>
                          <a:effectLst/>
                          <a:latin typeface="Calibri" panose="020F0502020204030204" pitchFamily="34" charset="0"/>
                        </a:rPr>
                        <a:t>2</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a:solidFill>
                            <a:schemeClr val="tx1"/>
                          </a:solidFill>
                          <a:effectLst/>
                          <a:latin typeface="Calibri" panose="020F0502020204030204" pitchFamily="34" charset="0"/>
                        </a:rPr>
                        <a:t>3</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a:solidFill>
                            <a:schemeClr val="tx1"/>
                          </a:solidFill>
                          <a:effectLst/>
                          <a:latin typeface="Calibri" panose="020F0502020204030204" pitchFamily="34" charset="0"/>
                        </a:rPr>
                        <a:t>4</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a:solidFill>
                            <a:schemeClr val="tx1"/>
                          </a:solidFill>
                          <a:effectLst/>
                          <a:latin typeface="Calibri" panose="020F0502020204030204" pitchFamily="34" charset="0"/>
                        </a:rPr>
                        <a:t>5 Highly Relevant</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9538501"/>
                  </a:ext>
                </a:extLst>
              </a:tr>
              <a:tr h="0">
                <a:tc>
                  <a:txBody>
                    <a:bodyPr/>
                    <a:lstStyle/>
                    <a:p>
                      <a:pPr marL="0" marR="0" fontAlgn="t">
                        <a:spcBef>
                          <a:spcPts val="0"/>
                        </a:spcBef>
                        <a:spcAft>
                          <a:spcPts val="0"/>
                        </a:spcAft>
                      </a:pPr>
                      <a:r>
                        <a:rPr lang="en-AU" sz="1400" b="1" dirty="0">
                          <a:solidFill>
                            <a:schemeClr val="tx1"/>
                          </a:solidFill>
                          <a:effectLst/>
                          <a:latin typeface="Calibri" panose="020F0502020204030204" pitchFamily="34" charset="0"/>
                        </a:rPr>
                        <a:t> Depth of Information</a:t>
                      </a:r>
                      <a:r>
                        <a:rPr lang="en-US" sz="1400" b="1" dirty="0">
                          <a:solidFill>
                            <a:schemeClr val="tx1"/>
                          </a:solidFill>
                          <a:effectLst/>
                          <a:latin typeface="Calibri" panose="020F0502020204030204" pitchFamily="34" charset="0"/>
                        </a:rPr>
                        <a:t>               </a:t>
                      </a:r>
                      <a:endParaRPr lang="en-AU" sz="1400" dirty="0">
                        <a:solidFill>
                          <a:schemeClr val="tx1"/>
                        </a:solidFill>
                        <a:effectLst/>
                        <a:latin typeface="Calibri" panose="020F0502020204030204" pitchFamily="34" charset="0"/>
                      </a:endParaRP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t">
                        <a:spcBef>
                          <a:spcPts val="0"/>
                        </a:spcBef>
                        <a:spcAft>
                          <a:spcPts val="0"/>
                        </a:spcAft>
                      </a:pPr>
                      <a:r>
                        <a:rPr lang="en-AU" sz="1400" dirty="0">
                          <a:solidFill>
                            <a:schemeClr val="tx1"/>
                          </a:solidFill>
                          <a:effectLst/>
                          <a:latin typeface="Calibri" panose="020F0502020204030204" pitchFamily="34" charset="0"/>
                        </a:rPr>
                        <a:t> Comprehensive overview vs. cursory information.</a:t>
                      </a:r>
                      <a:r>
                        <a:rPr lang="en-US" sz="1400" dirty="0">
                          <a:solidFill>
                            <a:schemeClr val="tx1"/>
                          </a:solidFill>
                          <a:effectLst/>
                          <a:latin typeface="Calibri" panose="020F0502020204030204" pitchFamily="34" charset="0"/>
                        </a:rPr>
                        <a:t>                                                       </a:t>
                      </a:r>
                      <a:endParaRPr lang="en-AU" sz="1400" dirty="0">
                        <a:solidFill>
                          <a:schemeClr val="tx1"/>
                        </a:solidFill>
                        <a:effectLst/>
                        <a:latin typeface="Calibri" panose="020F0502020204030204" pitchFamily="34" charset="0"/>
                      </a:endParaRP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dirty="0">
                          <a:solidFill>
                            <a:schemeClr val="tx1"/>
                          </a:solidFill>
                          <a:effectLst/>
                          <a:latin typeface="Calibri" panose="020F0502020204030204" pitchFamily="34" charset="0"/>
                        </a:rPr>
                        <a:t> 0 -</a:t>
                      </a:r>
                      <a:r>
                        <a:rPr lang="en-US" sz="1400" dirty="0">
                          <a:solidFill>
                            <a:schemeClr val="tx1"/>
                          </a:solidFill>
                          <a:effectLst/>
                          <a:latin typeface="Calibri" panose="020F0502020204030204" pitchFamily="34" charset="0"/>
                        </a:rPr>
                        <a:t>  </a:t>
                      </a:r>
                      <a:r>
                        <a:rPr lang="en-AU" sz="1400" dirty="0">
                          <a:solidFill>
                            <a:schemeClr val="tx1"/>
                          </a:solidFill>
                          <a:effectLst/>
                          <a:latin typeface="Calibri" panose="020F0502020204030204" pitchFamily="34" charset="0"/>
                        </a:rPr>
                        <a:t>Surface-level</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a:solidFill>
                            <a:schemeClr val="tx1"/>
                          </a:solidFill>
                          <a:effectLst/>
                          <a:latin typeface="Calibri" panose="020F0502020204030204" pitchFamily="34" charset="0"/>
                        </a:rPr>
                        <a:t>1</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dirty="0">
                          <a:solidFill>
                            <a:schemeClr val="tx1"/>
                          </a:solidFill>
                          <a:effectLst/>
                          <a:latin typeface="Calibri" panose="020F0502020204030204" pitchFamily="34" charset="0"/>
                        </a:rPr>
                        <a:t>2</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a:solidFill>
                            <a:schemeClr val="tx1"/>
                          </a:solidFill>
                          <a:effectLst/>
                          <a:latin typeface="Calibri" panose="020F0502020204030204" pitchFamily="34" charset="0"/>
                        </a:rPr>
                        <a:t>3</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a:solidFill>
                            <a:schemeClr val="tx1"/>
                          </a:solidFill>
                          <a:effectLst/>
                          <a:latin typeface="Calibri" panose="020F0502020204030204" pitchFamily="34" charset="0"/>
                        </a:rPr>
                        <a:t>4</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a:solidFill>
                            <a:schemeClr val="tx1"/>
                          </a:solidFill>
                          <a:effectLst/>
                          <a:latin typeface="Calibri" panose="020F0502020204030204" pitchFamily="34" charset="0"/>
                        </a:rPr>
                        <a:t>5 In-depth</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334253"/>
                  </a:ext>
                </a:extLst>
              </a:tr>
              <a:tr h="0">
                <a:tc>
                  <a:txBody>
                    <a:bodyPr/>
                    <a:lstStyle/>
                    <a:p>
                      <a:pPr marL="0" marR="0" fontAlgn="t">
                        <a:spcBef>
                          <a:spcPts val="0"/>
                        </a:spcBef>
                        <a:spcAft>
                          <a:spcPts val="0"/>
                        </a:spcAft>
                      </a:pPr>
                      <a:r>
                        <a:rPr lang="en-AU" sz="1400" b="1" dirty="0">
                          <a:solidFill>
                            <a:schemeClr val="tx1"/>
                          </a:solidFill>
                          <a:effectLst/>
                          <a:latin typeface="Calibri" panose="020F0502020204030204" pitchFamily="34" charset="0"/>
                        </a:rPr>
                        <a:t> Tailoring to the Age Mentioned</a:t>
                      </a:r>
                      <a:r>
                        <a:rPr lang="en-US" sz="1400" b="1" dirty="0">
                          <a:solidFill>
                            <a:schemeClr val="tx1"/>
                          </a:solidFill>
                          <a:effectLst/>
                          <a:latin typeface="Calibri" panose="020F0502020204030204" pitchFamily="34" charset="0"/>
                        </a:rPr>
                        <a:t>     </a:t>
                      </a:r>
                      <a:endParaRPr lang="en-AU" sz="1400" dirty="0">
                        <a:solidFill>
                          <a:schemeClr val="tx1"/>
                        </a:solidFill>
                        <a:effectLst/>
                        <a:latin typeface="Calibri" panose="020F0502020204030204" pitchFamily="34" charset="0"/>
                      </a:endParaRP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t">
                        <a:spcBef>
                          <a:spcPts val="0"/>
                        </a:spcBef>
                        <a:spcAft>
                          <a:spcPts val="0"/>
                        </a:spcAft>
                      </a:pPr>
                      <a:r>
                        <a:rPr lang="en-AU" sz="1400" dirty="0">
                          <a:solidFill>
                            <a:schemeClr val="tx1"/>
                          </a:solidFill>
                          <a:effectLst/>
                          <a:latin typeface="Calibri" panose="020F0502020204030204" pitchFamily="34" charset="0"/>
                        </a:rPr>
                        <a:t> Complexity, wording, or style adjusted to a 15-year-old's comprehension?</a:t>
                      </a:r>
                      <a:r>
                        <a:rPr lang="en-US" sz="1400" dirty="0">
                          <a:solidFill>
                            <a:schemeClr val="tx1"/>
                          </a:solidFill>
                          <a:effectLst/>
                          <a:latin typeface="Calibri" panose="020F0502020204030204" pitchFamily="34" charset="0"/>
                        </a:rPr>
                        <a:t>                             </a:t>
                      </a:r>
                      <a:endParaRPr lang="en-AU" sz="1400" dirty="0">
                        <a:solidFill>
                          <a:schemeClr val="tx1"/>
                        </a:solidFill>
                        <a:effectLst/>
                        <a:latin typeface="Calibri" panose="020F0502020204030204" pitchFamily="34" charset="0"/>
                      </a:endParaRP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dirty="0">
                          <a:solidFill>
                            <a:schemeClr val="tx1"/>
                          </a:solidFill>
                          <a:effectLst/>
                          <a:latin typeface="Calibri" panose="020F0502020204030204" pitchFamily="34" charset="0"/>
                        </a:rPr>
                        <a:t> 0 -</a:t>
                      </a:r>
                      <a:r>
                        <a:rPr lang="en-US" sz="1400" dirty="0">
                          <a:solidFill>
                            <a:schemeClr val="tx1"/>
                          </a:solidFill>
                          <a:effectLst/>
                          <a:latin typeface="Calibri" panose="020F0502020204030204" pitchFamily="34" charset="0"/>
                        </a:rPr>
                        <a:t>  </a:t>
                      </a:r>
                      <a:r>
                        <a:rPr lang="en-AU" sz="1400" dirty="0">
                          <a:solidFill>
                            <a:schemeClr val="tx1"/>
                          </a:solidFill>
                          <a:effectLst/>
                          <a:latin typeface="Calibri" panose="020F0502020204030204" pitchFamily="34" charset="0"/>
                        </a:rPr>
                        <a:t>Not Tailored</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a:solidFill>
                            <a:schemeClr val="tx1"/>
                          </a:solidFill>
                          <a:effectLst/>
                          <a:latin typeface="Calibri" panose="020F0502020204030204" pitchFamily="34" charset="0"/>
                        </a:rPr>
                        <a:t>1</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dirty="0">
                          <a:solidFill>
                            <a:schemeClr val="tx1"/>
                          </a:solidFill>
                          <a:effectLst/>
                          <a:latin typeface="Calibri" panose="020F0502020204030204" pitchFamily="34" charset="0"/>
                        </a:rPr>
                        <a:t>2</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dirty="0">
                          <a:solidFill>
                            <a:schemeClr val="tx1"/>
                          </a:solidFill>
                          <a:effectLst/>
                          <a:latin typeface="Calibri" panose="020F0502020204030204" pitchFamily="34" charset="0"/>
                        </a:rPr>
                        <a:t>3</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a:solidFill>
                            <a:schemeClr val="tx1"/>
                          </a:solidFill>
                          <a:effectLst/>
                          <a:latin typeface="Calibri" panose="020F0502020204030204" pitchFamily="34" charset="0"/>
                        </a:rPr>
                        <a:t>4</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a:solidFill>
                            <a:schemeClr val="tx1"/>
                          </a:solidFill>
                          <a:effectLst/>
                          <a:latin typeface="Calibri" panose="020F0502020204030204" pitchFamily="34" charset="0"/>
                        </a:rPr>
                        <a:t>5 Tailored</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782112"/>
                  </a:ext>
                </a:extLst>
              </a:tr>
              <a:tr h="0">
                <a:tc>
                  <a:txBody>
                    <a:bodyPr/>
                    <a:lstStyle/>
                    <a:p>
                      <a:pPr marL="0" marR="0" fontAlgn="t">
                        <a:spcBef>
                          <a:spcPts val="0"/>
                        </a:spcBef>
                        <a:spcAft>
                          <a:spcPts val="0"/>
                        </a:spcAft>
                      </a:pPr>
                      <a:r>
                        <a:rPr lang="en-AU" sz="1400" b="1" dirty="0">
                          <a:solidFill>
                            <a:schemeClr val="tx1"/>
                          </a:solidFill>
                          <a:effectLst/>
                          <a:latin typeface="Calibri" panose="020F0502020204030204" pitchFamily="34" charset="0"/>
                        </a:rPr>
                        <a:t> Gender Sensitivity</a:t>
                      </a:r>
                      <a:r>
                        <a:rPr lang="en-US" sz="1400" b="1" dirty="0">
                          <a:solidFill>
                            <a:schemeClr val="tx1"/>
                          </a:solidFill>
                          <a:effectLst/>
                          <a:latin typeface="Calibri" panose="020F0502020204030204" pitchFamily="34" charset="0"/>
                        </a:rPr>
                        <a:t>                 </a:t>
                      </a:r>
                      <a:endParaRPr lang="en-AU" sz="1400" dirty="0">
                        <a:solidFill>
                          <a:schemeClr val="tx1"/>
                        </a:solidFill>
                        <a:effectLst/>
                        <a:latin typeface="Calibri" panose="020F0502020204030204" pitchFamily="34" charset="0"/>
                      </a:endParaRP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t">
                        <a:spcBef>
                          <a:spcPts val="0"/>
                        </a:spcBef>
                        <a:spcAft>
                          <a:spcPts val="0"/>
                        </a:spcAft>
                      </a:pPr>
                      <a:r>
                        <a:rPr lang="en-AU" sz="1400">
                          <a:solidFill>
                            <a:schemeClr val="tx1"/>
                          </a:solidFill>
                          <a:effectLst/>
                          <a:latin typeface="Calibri" panose="020F0502020204030204" pitchFamily="34" charset="0"/>
                        </a:rPr>
                        <a:t> Should remain consistent unless the topic is intrinsically gender-related.</a:t>
                      </a:r>
                      <a:r>
                        <a:rPr lang="en-US" sz="1400">
                          <a:solidFill>
                            <a:schemeClr val="tx1"/>
                          </a:solidFill>
                          <a:effectLst/>
                          <a:latin typeface="Calibri" panose="020F0502020204030204" pitchFamily="34" charset="0"/>
                        </a:rPr>
                        <a:t> </a:t>
                      </a:r>
                      <a:endParaRPr lang="en-AU" sz="1400">
                        <a:solidFill>
                          <a:schemeClr val="tx1"/>
                        </a:solidFill>
                        <a:effectLst/>
                        <a:latin typeface="Calibri" panose="020F0502020204030204" pitchFamily="34" charset="0"/>
                      </a:endParaRP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dirty="0">
                          <a:solidFill>
                            <a:schemeClr val="tx1"/>
                          </a:solidFill>
                          <a:effectLst/>
                          <a:latin typeface="Calibri" panose="020F0502020204030204" pitchFamily="34" charset="0"/>
                        </a:rPr>
                        <a:t> 0 -</a:t>
                      </a:r>
                      <a:r>
                        <a:rPr lang="en-US" sz="1400" dirty="0">
                          <a:solidFill>
                            <a:schemeClr val="tx1"/>
                          </a:solidFill>
                          <a:effectLst/>
                          <a:latin typeface="Calibri" panose="020F0502020204030204" pitchFamily="34" charset="0"/>
                        </a:rPr>
                        <a:t>  </a:t>
                      </a:r>
                      <a:r>
                        <a:rPr lang="en-AU" sz="1400" dirty="0">
                          <a:solidFill>
                            <a:schemeClr val="tx1"/>
                          </a:solidFill>
                          <a:effectLst/>
                          <a:latin typeface="Calibri" panose="020F0502020204030204" pitchFamily="34" charset="0"/>
                        </a:rPr>
                        <a:t>Highly Biased</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a:solidFill>
                            <a:schemeClr val="tx1"/>
                          </a:solidFill>
                          <a:effectLst/>
                          <a:latin typeface="Calibri" panose="020F0502020204030204" pitchFamily="34" charset="0"/>
                        </a:rPr>
                        <a:t>1</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dirty="0">
                          <a:solidFill>
                            <a:schemeClr val="tx1"/>
                          </a:solidFill>
                          <a:effectLst/>
                          <a:latin typeface="Calibri" panose="020F0502020204030204" pitchFamily="34" charset="0"/>
                        </a:rPr>
                        <a:t>2</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dirty="0">
                          <a:solidFill>
                            <a:schemeClr val="tx1"/>
                          </a:solidFill>
                          <a:effectLst/>
                          <a:latin typeface="Calibri" panose="020F0502020204030204" pitchFamily="34" charset="0"/>
                        </a:rPr>
                        <a:t>3</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dirty="0">
                          <a:solidFill>
                            <a:schemeClr val="tx1"/>
                          </a:solidFill>
                          <a:effectLst/>
                          <a:latin typeface="Calibri" panose="020F0502020204030204" pitchFamily="34" charset="0"/>
                        </a:rPr>
                        <a:t>4</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dirty="0">
                          <a:solidFill>
                            <a:schemeClr val="tx1"/>
                          </a:solidFill>
                          <a:effectLst/>
                          <a:latin typeface="Calibri" panose="020F0502020204030204" pitchFamily="34" charset="0"/>
                        </a:rPr>
                        <a:t>5 Neutral/Unbiased</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8689982"/>
                  </a:ext>
                </a:extLst>
              </a:tr>
              <a:tr h="0">
                <a:tc>
                  <a:txBody>
                    <a:bodyPr/>
                    <a:lstStyle/>
                    <a:p>
                      <a:pPr marL="0" marR="0" fontAlgn="t">
                        <a:spcBef>
                          <a:spcPts val="0"/>
                        </a:spcBef>
                        <a:spcAft>
                          <a:spcPts val="0"/>
                        </a:spcAft>
                      </a:pPr>
                      <a:r>
                        <a:rPr lang="en-AU" sz="1400" b="1" dirty="0">
                          <a:solidFill>
                            <a:schemeClr val="tx1"/>
                          </a:solidFill>
                          <a:effectLst/>
                          <a:latin typeface="Calibri" panose="020F0502020204030204" pitchFamily="34" charset="0"/>
                        </a:rPr>
                        <a:t> Clarity</a:t>
                      </a:r>
                      <a:r>
                        <a:rPr lang="en-US" sz="1400" b="1" dirty="0">
                          <a:solidFill>
                            <a:schemeClr val="tx1"/>
                          </a:solidFill>
                          <a:effectLst/>
                          <a:latin typeface="Calibri" panose="020F0502020204030204" pitchFamily="34" charset="0"/>
                        </a:rPr>
                        <a:t>                            </a:t>
                      </a:r>
                      <a:endParaRPr lang="en-AU" sz="1400" dirty="0">
                        <a:solidFill>
                          <a:schemeClr val="tx1"/>
                        </a:solidFill>
                        <a:effectLst/>
                        <a:latin typeface="Calibri" panose="020F0502020204030204" pitchFamily="34" charset="0"/>
                      </a:endParaRP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t">
                        <a:spcBef>
                          <a:spcPts val="0"/>
                        </a:spcBef>
                        <a:spcAft>
                          <a:spcPts val="0"/>
                        </a:spcAft>
                      </a:pPr>
                      <a:r>
                        <a:rPr lang="en-AU" sz="1400" dirty="0">
                          <a:solidFill>
                            <a:schemeClr val="tx1"/>
                          </a:solidFill>
                          <a:effectLst/>
                          <a:latin typeface="Calibri" panose="020F0502020204030204" pitchFamily="34" charset="0"/>
                        </a:rPr>
                        <a:t> Ease of understanding the response.</a:t>
                      </a:r>
                      <a:r>
                        <a:rPr lang="en-US" sz="1400" dirty="0">
                          <a:solidFill>
                            <a:schemeClr val="tx1"/>
                          </a:solidFill>
                          <a:effectLst/>
                          <a:latin typeface="Calibri" panose="020F0502020204030204" pitchFamily="34" charset="0"/>
                        </a:rPr>
                        <a:t>     </a:t>
                      </a:r>
                      <a:br>
                        <a:rPr lang="en-US" sz="1400" dirty="0">
                          <a:solidFill>
                            <a:schemeClr val="tx1"/>
                          </a:solidFill>
                          <a:effectLst/>
                          <a:latin typeface="Calibri" panose="020F0502020204030204" pitchFamily="34" charset="0"/>
                        </a:rPr>
                      </a:br>
                      <a:r>
                        <a:rPr lang="en-US" sz="1400" dirty="0">
                          <a:solidFill>
                            <a:schemeClr val="tx1"/>
                          </a:solidFill>
                          <a:effectLst/>
                          <a:latin typeface="Calibri" panose="020F0502020204030204" pitchFamily="34" charset="0"/>
                        </a:rPr>
                        <a:t>                                                              </a:t>
                      </a:r>
                      <a:endParaRPr lang="en-AU" sz="1400" dirty="0">
                        <a:solidFill>
                          <a:schemeClr val="tx1"/>
                        </a:solidFill>
                        <a:effectLst/>
                        <a:latin typeface="Calibri" panose="020F0502020204030204" pitchFamily="34" charset="0"/>
                      </a:endParaRP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dirty="0">
                          <a:solidFill>
                            <a:schemeClr val="tx1"/>
                          </a:solidFill>
                          <a:effectLst/>
                          <a:latin typeface="Calibri" panose="020F0502020204030204" pitchFamily="34" charset="0"/>
                        </a:rPr>
                        <a:t> 0 -</a:t>
                      </a:r>
                      <a:r>
                        <a:rPr lang="en-US" sz="1400" dirty="0">
                          <a:solidFill>
                            <a:schemeClr val="tx1"/>
                          </a:solidFill>
                          <a:effectLst/>
                          <a:latin typeface="Calibri" panose="020F0502020204030204" pitchFamily="34" charset="0"/>
                        </a:rPr>
                        <a:t>  </a:t>
                      </a:r>
                      <a:r>
                        <a:rPr lang="en-AU" sz="1400" dirty="0">
                          <a:solidFill>
                            <a:schemeClr val="tx1"/>
                          </a:solidFill>
                          <a:effectLst/>
                          <a:latin typeface="Calibri" panose="020F0502020204030204" pitchFamily="34" charset="0"/>
                        </a:rPr>
                        <a:t>Confusing</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a:solidFill>
                            <a:schemeClr val="tx1"/>
                          </a:solidFill>
                          <a:effectLst/>
                          <a:latin typeface="Calibri" panose="020F0502020204030204" pitchFamily="34" charset="0"/>
                        </a:rPr>
                        <a:t>1</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a:solidFill>
                            <a:schemeClr val="tx1"/>
                          </a:solidFill>
                          <a:effectLst/>
                          <a:latin typeface="Calibri" panose="020F0502020204030204" pitchFamily="34" charset="0"/>
                        </a:rPr>
                        <a:t>2</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dirty="0">
                          <a:solidFill>
                            <a:schemeClr val="tx1"/>
                          </a:solidFill>
                          <a:effectLst/>
                          <a:latin typeface="Calibri" panose="020F0502020204030204" pitchFamily="34" charset="0"/>
                        </a:rPr>
                        <a:t>3</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dirty="0">
                          <a:solidFill>
                            <a:schemeClr val="tx1"/>
                          </a:solidFill>
                          <a:effectLst/>
                          <a:latin typeface="Calibri" panose="020F0502020204030204" pitchFamily="34" charset="0"/>
                        </a:rPr>
                        <a:t>4</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dirty="0">
                          <a:solidFill>
                            <a:schemeClr val="tx1"/>
                          </a:solidFill>
                          <a:effectLst/>
                          <a:latin typeface="Calibri" panose="020F0502020204030204" pitchFamily="34" charset="0"/>
                        </a:rPr>
                        <a:t>5 Crystal Clear</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8076122"/>
                  </a:ext>
                </a:extLst>
              </a:tr>
              <a:tr h="0">
                <a:tc>
                  <a:txBody>
                    <a:bodyPr/>
                    <a:lstStyle/>
                    <a:p>
                      <a:pPr marL="0" marR="0" fontAlgn="t">
                        <a:spcBef>
                          <a:spcPts val="0"/>
                        </a:spcBef>
                        <a:spcAft>
                          <a:spcPts val="0"/>
                        </a:spcAft>
                      </a:pPr>
                      <a:r>
                        <a:rPr lang="en-AU" sz="1400" b="1" dirty="0">
                          <a:solidFill>
                            <a:schemeClr val="tx1"/>
                          </a:solidFill>
                          <a:effectLst/>
                          <a:latin typeface="Calibri" panose="020F0502020204030204" pitchFamily="34" charset="0"/>
                        </a:rPr>
                        <a:t> Length and Brevity</a:t>
                      </a:r>
                      <a:r>
                        <a:rPr lang="en-US" sz="1400" b="1" dirty="0">
                          <a:solidFill>
                            <a:schemeClr val="tx1"/>
                          </a:solidFill>
                          <a:effectLst/>
                          <a:latin typeface="Calibri" panose="020F0502020204030204" pitchFamily="34" charset="0"/>
                        </a:rPr>
                        <a:t>                 </a:t>
                      </a:r>
                      <a:endParaRPr lang="en-AU" sz="1400" dirty="0">
                        <a:solidFill>
                          <a:schemeClr val="tx1"/>
                        </a:solidFill>
                        <a:effectLst/>
                        <a:latin typeface="Calibri" panose="020F0502020204030204" pitchFamily="34" charset="0"/>
                      </a:endParaRP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t">
                        <a:spcBef>
                          <a:spcPts val="0"/>
                        </a:spcBef>
                        <a:spcAft>
                          <a:spcPts val="0"/>
                        </a:spcAft>
                      </a:pPr>
                      <a:r>
                        <a:rPr lang="en-AU" sz="1400" dirty="0">
                          <a:solidFill>
                            <a:schemeClr val="tx1"/>
                          </a:solidFill>
                          <a:effectLst/>
                          <a:latin typeface="Calibri" panose="020F0502020204030204" pitchFamily="34" charset="0"/>
                        </a:rPr>
                        <a:t> Is the response concise yet informative?</a:t>
                      </a:r>
                      <a:r>
                        <a:rPr lang="en-US" sz="1400" dirty="0">
                          <a:solidFill>
                            <a:schemeClr val="tx1"/>
                          </a:solidFill>
                          <a:effectLst/>
                          <a:latin typeface="Calibri" panose="020F0502020204030204" pitchFamily="34" charset="0"/>
                        </a:rPr>
                        <a:t>                                                              </a:t>
                      </a:r>
                      <a:endParaRPr lang="en-AU" sz="1400" dirty="0">
                        <a:solidFill>
                          <a:schemeClr val="tx1"/>
                        </a:solidFill>
                        <a:effectLst/>
                        <a:latin typeface="Calibri" panose="020F0502020204030204" pitchFamily="34" charset="0"/>
                      </a:endParaRP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dirty="0">
                          <a:solidFill>
                            <a:schemeClr val="tx1"/>
                          </a:solidFill>
                          <a:effectLst/>
                          <a:latin typeface="Calibri" panose="020F0502020204030204" pitchFamily="34" charset="0"/>
                        </a:rPr>
                        <a:t> 0 -</a:t>
                      </a:r>
                      <a:r>
                        <a:rPr lang="en-US" sz="1400" dirty="0">
                          <a:solidFill>
                            <a:schemeClr val="tx1"/>
                          </a:solidFill>
                          <a:effectLst/>
                          <a:latin typeface="Calibri" panose="020F0502020204030204" pitchFamily="34" charset="0"/>
                        </a:rPr>
                        <a:t>  </a:t>
                      </a:r>
                      <a:r>
                        <a:rPr lang="en-AU" sz="1400" dirty="0">
                          <a:solidFill>
                            <a:schemeClr val="tx1"/>
                          </a:solidFill>
                          <a:effectLst/>
                          <a:latin typeface="Calibri" panose="020F0502020204030204" pitchFamily="34" charset="0"/>
                        </a:rPr>
                        <a:t>Too Long/Too Short</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a:solidFill>
                            <a:schemeClr val="tx1"/>
                          </a:solidFill>
                          <a:effectLst/>
                          <a:latin typeface="Calibri" panose="020F0502020204030204" pitchFamily="34" charset="0"/>
                        </a:rPr>
                        <a:t>1</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a:solidFill>
                            <a:schemeClr val="tx1"/>
                          </a:solidFill>
                          <a:effectLst/>
                          <a:latin typeface="Calibri" panose="020F0502020204030204" pitchFamily="34" charset="0"/>
                        </a:rPr>
                        <a:t>2</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dirty="0">
                          <a:solidFill>
                            <a:schemeClr val="tx1"/>
                          </a:solidFill>
                          <a:effectLst/>
                          <a:latin typeface="Calibri" panose="020F0502020204030204" pitchFamily="34" charset="0"/>
                        </a:rPr>
                        <a:t>3</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dirty="0">
                          <a:solidFill>
                            <a:schemeClr val="tx1"/>
                          </a:solidFill>
                          <a:effectLst/>
                          <a:latin typeface="Calibri" panose="020F0502020204030204" pitchFamily="34" charset="0"/>
                        </a:rPr>
                        <a:t>4</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dirty="0">
                          <a:solidFill>
                            <a:schemeClr val="tx1"/>
                          </a:solidFill>
                          <a:effectLst/>
                          <a:latin typeface="Calibri" panose="020F0502020204030204" pitchFamily="34" charset="0"/>
                        </a:rPr>
                        <a:t>5 Just Right</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5191710"/>
                  </a:ext>
                </a:extLst>
              </a:tr>
              <a:tr h="0">
                <a:tc>
                  <a:txBody>
                    <a:bodyPr/>
                    <a:lstStyle/>
                    <a:p>
                      <a:pPr marL="0" marR="0" fontAlgn="t">
                        <a:spcBef>
                          <a:spcPts val="0"/>
                        </a:spcBef>
                        <a:spcAft>
                          <a:spcPts val="0"/>
                        </a:spcAft>
                      </a:pPr>
                      <a:r>
                        <a:rPr lang="en-AU" sz="1400" b="1" dirty="0">
                          <a:solidFill>
                            <a:schemeClr val="tx1"/>
                          </a:solidFill>
                          <a:effectLst/>
                          <a:latin typeface="Calibri" panose="020F0502020204030204" pitchFamily="34" charset="0"/>
                        </a:rPr>
                        <a:t> Factuality</a:t>
                      </a:r>
                      <a:r>
                        <a:rPr lang="en-US" sz="1400" b="1" dirty="0">
                          <a:solidFill>
                            <a:schemeClr val="tx1"/>
                          </a:solidFill>
                          <a:effectLst/>
                          <a:latin typeface="Calibri" panose="020F0502020204030204" pitchFamily="34" charset="0"/>
                        </a:rPr>
                        <a:t>                         </a:t>
                      </a:r>
                      <a:endParaRPr lang="en-AU" sz="1400" dirty="0">
                        <a:solidFill>
                          <a:schemeClr val="tx1"/>
                        </a:solidFill>
                        <a:effectLst/>
                        <a:latin typeface="Calibri" panose="020F0502020204030204" pitchFamily="34" charset="0"/>
                      </a:endParaRP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t">
                        <a:spcBef>
                          <a:spcPts val="0"/>
                        </a:spcBef>
                        <a:spcAft>
                          <a:spcPts val="0"/>
                        </a:spcAft>
                      </a:pPr>
                      <a:r>
                        <a:rPr lang="en-AU" sz="1400" dirty="0">
                          <a:solidFill>
                            <a:schemeClr val="tx1"/>
                          </a:solidFill>
                          <a:effectLst/>
                          <a:latin typeface="Calibri" panose="020F0502020204030204" pitchFamily="34" charset="0"/>
                        </a:rPr>
                        <a:t> Accuracy of facts in the response.</a:t>
                      </a:r>
                      <a:r>
                        <a:rPr lang="en-US" sz="1400" dirty="0">
                          <a:solidFill>
                            <a:schemeClr val="tx1"/>
                          </a:solidFill>
                          <a:effectLst/>
                          <a:latin typeface="Calibri" panose="020F0502020204030204" pitchFamily="34" charset="0"/>
                        </a:rPr>
                        <a:t>    </a:t>
                      </a:r>
                      <a:br>
                        <a:rPr lang="en-US" sz="1400" dirty="0">
                          <a:solidFill>
                            <a:schemeClr val="tx1"/>
                          </a:solidFill>
                          <a:effectLst/>
                          <a:latin typeface="Calibri" panose="020F0502020204030204" pitchFamily="34" charset="0"/>
                        </a:rPr>
                      </a:br>
                      <a:r>
                        <a:rPr lang="en-US" sz="1400" dirty="0">
                          <a:solidFill>
                            <a:schemeClr val="tx1"/>
                          </a:solidFill>
                          <a:effectLst/>
                          <a:latin typeface="Calibri" panose="020F0502020204030204" pitchFamily="34" charset="0"/>
                        </a:rPr>
                        <a:t>                                                                 </a:t>
                      </a:r>
                      <a:endParaRPr lang="en-AU" sz="1400" dirty="0">
                        <a:solidFill>
                          <a:schemeClr val="tx1"/>
                        </a:solidFill>
                        <a:effectLst/>
                        <a:latin typeface="Calibri" panose="020F0502020204030204" pitchFamily="34" charset="0"/>
                      </a:endParaRP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dirty="0">
                          <a:solidFill>
                            <a:schemeClr val="tx1"/>
                          </a:solidFill>
                          <a:effectLst/>
                          <a:latin typeface="Calibri" panose="020F0502020204030204" pitchFamily="34" charset="0"/>
                        </a:rPr>
                        <a:t> 0 -</a:t>
                      </a:r>
                      <a:r>
                        <a:rPr lang="en-US" sz="1400" dirty="0">
                          <a:solidFill>
                            <a:schemeClr val="tx1"/>
                          </a:solidFill>
                          <a:effectLst/>
                          <a:latin typeface="Calibri" panose="020F0502020204030204" pitchFamily="34" charset="0"/>
                        </a:rPr>
                        <a:t>  </a:t>
                      </a:r>
                      <a:r>
                        <a:rPr lang="en-AU" sz="1400" dirty="0">
                          <a:solidFill>
                            <a:schemeClr val="tx1"/>
                          </a:solidFill>
                          <a:effectLst/>
                          <a:latin typeface="Calibri" panose="020F0502020204030204" pitchFamily="34" charset="0"/>
                        </a:rPr>
                        <a:t>Inaccurate</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a:solidFill>
                            <a:schemeClr val="tx1"/>
                          </a:solidFill>
                          <a:effectLst/>
                          <a:latin typeface="Calibri" panose="020F0502020204030204" pitchFamily="34" charset="0"/>
                        </a:rPr>
                        <a:t>1</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a:solidFill>
                            <a:schemeClr val="tx1"/>
                          </a:solidFill>
                          <a:effectLst/>
                          <a:latin typeface="Calibri" panose="020F0502020204030204" pitchFamily="34" charset="0"/>
                        </a:rPr>
                        <a:t>2</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a:solidFill>
                            <a:schemeClr val="tx1"/>
                          </a:solidFill>
                          <a:effectLst/>
                          <a:latin typeface="Calibri" panose="020F0502020204030204" pitchFamily="34" charset="0"/>
                        </a:rPr>
                        <a:t>3</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dirty="0">
                          <a:solidFill>
                            <a:schemeClr val="tx1"/>
                          </a:solidFill>
                          <a:effectLst/>
                          <a:latin typeface="Calibri" panose="020F0502020204030204" pitchFamily="34" charset="0"/>
                        </a:rPr>
                        <a:t>4</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dirty="0">
                          <a:solidFill>
                            <a:schemeClr val="tx1"/>
                          </a:solidFill>
                          <a:effectLst/>
                          <a:latin typeface="Calibri" panose="020F0502020204030204" pitchFamily="34" charset="0"/>
                        </a:rPr>
                        <a:t>5 Accurate</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1194340"/>
                  </a:ext>
                </a:extLst>
              </a:tr>
              <a:tr h="0">
                <a:tc>
                  <a:txBody>
                    <a:bodyPr/>
                    <a:lstStyle/>
                    <a:p>
                      <a:pPr marL="0" marR="0" fontAlgn="t">
                        <a:spcBef>
                          <a:spcPts val="0"/>
                        </a:spcBef>
                        <a:spcAft>
                          <a:spcPts val="0"/>
                        </a:spcAft>
                      </a:pPr>
                      <a:r>
                        <a:rPr lang="en-AU" sz="1400" b="1" dirty="0">
                          <a:solidFill>
                            <a:schemeClr val="tx1"/>
                          </a:solidFill>
                          <a:effectLst/>
                          <a:latin typeface="Calibri" panose="020F0502020204030204" pitchFamily="34" charset="0"/>
                        </a:rPr>
                        <a:t> Engagement</a:t>
                      </a:r>
                      <a:r>
                        <a:rPr lang="en-US" sz="1400" b="1" dirty="0">
                          <a:solidFill>
                            <a:schemeClr val="tx1"/>
                          </a:solidFill>
                          <a:effectLst/>
                          <a:latin typeface="Calibri" panose="020F0502020204030204" pitchFamily="34" charset="0"/>
                        </a:rPr>
                        <a:t>                         </a:t>
                      </a:r>
                      <a:endParaRPr lang="en-AU" sz="1400" dirty="0">
                        <a:solidFill>
                          <a:schemeClr val="tx1"/>
                        </a:solidFill>
                        <a:effectLst/>
                        <a:latin typeface="Calibri" panose="020F0502020204030204" pitchFamily="34" charset="0"/>
                      </a:endParaRP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t">
                        <a:spcBef>
                          <a:spcPts val="0"/>
                        </a:spcBef>
                        <a:spcAft>
                          <a:spcPts val="0"/>
                        </a:spcAft>
                      </a:pPr>
                      <a:r>
                        <a:rPr lang="en-AU" sz="1400" dirty="0">
                          <a:solidFill>
                            <a:schemeClr val="tx1"/>
                          </a:solidFill>
                          <a:effectLst/>
                          <a:latin typeface="Calibri" panose="020F0502020204030204" pitchFamily="34" charset="0"/>
                        </a:rPr>
                        <a:t> Engaging nature of the response vs. stating dry facts.</a:t>
                      </a:r>
                      <a:r>
                        <a:rPr lang="en-US" sz="1400" dirty="0">
                          <a:solidFill>
                            <a:schemeClr val="tx1"/>
                          </a:solidFill>
                          <a:effectLst/>
                          <a:latin typeface="Calibri" panose="020F0502020204030204" pitchFamily="34" charset="0"/>
                        </a:rPr>
                        <a:t>                                                </a:t>
                      </a:r>
                      <a:endParaRPr lang="en-AU" sz="1400" dirty="0">
                        <a:solidFill>
                          <a:schemeClr val="tx1"/>
                        </a:solidFill>
                        <a:effectLst/>
                        <a:latin typeface="Calibri" panose="020F0502020204030204" pitchFamily="34" charset="0"/>
                      </a:endParaRP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dirty="0">
                          <a:solidFill>
                            <a:schemeClr val="tx1"/>
                          </a:solidFill>
                          <a:effectLst/>
                          <a:latin typeface="Calibri" panose="020F0502020204030204" pitchFamily="34" charset="0"/>
                        </a:rPr>
                        <a:t> 0 -</a:t>
                      </a:r>
                      <a:r>
                        <a:rPr lang="en-US" sz="1400" dirty="0">
                          <a:solidFill>
                            <a:schemeClr val="tx1"/>
                          </a:solidFill>
                          <a:effectLst/>
                          <a:latin typeface="Calibri" panose="020F0502020204030204" pitchFamily="34" charset="0"/>
                        </a:rPr>
                        <a:t>  </a:t>
                      </a:r>
                      <a:r>
                        <a:rPr lang="en-AU" sz="1400" dirty="0">
                          <a:solidFill>
                            <a:schemeClr val="tx1"/>
                          </a:solidFill>
                          <a:effectLst/>
                          <a:latin typeface="Calibri" panose="020F0502020204030204" pitchFamily="34" charset="0"/>
                        </a:rPr>
                        <a:t>Not Engaging</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dirty="0">
                          <a:solidFill>
                            <a:schemeClr val="tx1"/>
                          </a:solidFill>
                          <a:effectLst/>
                          <a:latin typeface="Calibri" panose="020F0502020204030204" pitchFamily="34" charset="0"/>
                        </a:rPr>
                        <a:t>1</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dirty="0">
                          <a:solidFill>
                            <a:schemeClr val="tx1"/>
                          </a:solidFill>
                          <a:effectLst/>
                          <a:latin typeface="Calibri" panose="020F0502020204030204" pitchFamily="34" charset="0"/>
                        </a:rPr>
                        <a:t>2</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dirty="0">
                          <a:solidFill>
                            <a:schemeClr val="tx1"/>
                          </a:solidFill>
                          <a:effectLst/>
                          <a:latin typeface="Calibri" panose="020F0502020204030204" pitchFamily="34" charset="0"/>
                        </a:rPr>
                        <a:t>3</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dirty="0">
                          <a:solidFill>
                            <a:schemeClr val="tx1"/>
                          </a:solidFill>
                          <a:effectLst/>
                          <a:latin typeface="Calibri" panose="020F0502020204030204" pitchFamily="34" charset="0"/>
                        </a:rPr>
                        <a:t>4</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t">
                        <a:spcBef>
                          <a:spcPts val="0"/>
                        </a:spcBef>
                        <a:spcAft>
                          <a:spcPts val="0"/>
                        </a:spcAft>
                      </a:pPr>
                      <a:r>
                        <a:rPr lang="en-AU" sz="1400" dirty="0">
                          <a:solidFill>
                            <a:schemeClr val="tx1"/>
                          </a:solidFill>
                          <a:effectLst/>
                          <a:latin typeface="Calibri" panose="020F0502020204030204" pitchFamily="34" charset="0"/>
                        </a:rPr>
                        <a:t>5 Engaging</a:t>
                      </a:r>
                    </a:p>
                  </a:txBody>
                  <a:tcPr marL="38100" marR="381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8180951"/>
                  </a:ext>
                </a:extLst>
              </a:tr>
            </a:tbl>
          </a:graphicData>
        </a:graphic>
      </p:graphicFrame>
    </p:spTree>
    <p:extLst>
      <p:ext uri="{BB962C8B-B14F-4D97-AF65-F5344CB8AC3E}">
        <p14:creationId xmlns:p14="http://schemas.microsoft.com/office/powerpoint/2010/main" val="1607053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8D11A9-F233-6FB1-06DB-17247F855EA6}"/>
              </a:ext>
            </a:extLst>
          </p:cNvPr>
          <p:cNvPicPr>
            <a:picLocks noChangeAspect="1"/>
          </p:cNvPicPr>
          <p:nvPr/>
        </p:nvPicPr>
        <p:blipFill>
          <a:blip r:embed="rId3"/>
          <a:stretch>
            <a:fillRect/>
          </a:stretch>
        </p:blipFill>
        <p:spPr>
          <a:xfrm>
            <a:off x="4320780" y="0"/>
            <a:ext cx="7871220" cy="6858000"/>
          </a:xfrm>
          <a:prstGeom prst="rect">
            <a:avLst/>
          </a:prstGeom>
        </p:spPr>
      </p:pic>
      <p:sp>
        <p:nvSpPr>
          <p:cNvPr id="4" name="TextBox 3">
            <a:extLst>
              <a:ext uri="{FF2B5EF4-FFF2-40B4-BE49-F238E27FC236}">
                <a16:creationId xmlns:a16="http://schemas.microsoft.com/office/drawing/2014/main" id="{F1E11525-0ED2-1A9E-B495-65215B1B46D0}"/>
              </a:ext>
            </a:extLst>
          </p:cNvPr>
          <p:cNvSpPr txBox="1"/>
          <p:nvPr/>
        </p:nvSpPr>
        <p:spPr>
          <a:xfrm>
            <a:off x="511278" y="2320413"/>
            <a:ext cx="3451123" cy="2308324"/>
          </a:xfrm>
          <a:prstGeom prst="rect">
            <a:avLst/>
          </a:prstGeom>
          <a:noFill/>
        </p:spPr>
        <p:txBody>
          <a:bodyPr wrap="square" rtlCol="0">
            <a:spAutoFit/>
          </a:bodyPr>
          <a:lstStyle/>
          <a:p>
            <a:r>
              <a:rPr lang="en-US" dirty="0"/>
              <a:t>1. Generic information request:</a:t>
            </a:r>
            <a:br>
              <a:rPr lang="en-US" dirty="0"/>
            </a:br>
            <a:br>
              <a:rPr lang="en-US" dirty="0"/>
            </a:br>
            <a:r>
              <a:rPr lang="en-US" dirty="0"/>
              <a:t>Please tell me about the most powerful storm ever recorded.</a:t>
            </a:r>
            <a:br>
              <a:rPr lang="en-US" dirty="0"/>
            </a:br>
            <a:br>
              <a:rPr lang="en-US" dirty="0"/>
            </a:br>
            <a:r>
              <a:rPr lang="en-US" dirty="0"/>
              <a:t>On your assessment sheet, use a </a:t>
            </a:r>
            <a:r>
              <a:rPr lang="en-US" b="1" dirty="0"/>
              <a:t>tick </a:t>
            </a:r>
            <a:r>
              <a:rPr lang="en-US" b="1" dirty="0">
                <a:sym typeface="Wingdings" panose="05000000000000000000" pitchFamily="2" charset="2"/>
              </a:rPr>
              <a:t> where applicable.</a:t>
            </a:r>
            <a:endParaRPr lang="en-AU" b="1" dirty="0"/>
          </a:p>
        </p:txBody>
      </p:sp>
    </p:spTree>
    <p:extLst>
      <p:ext uri="{BB962C8B-B14F-4D97-AF65-F5344CB8AC3E}">
        <p14:creationId xmlns:p14="http://schemas.microsoft.com/office/powerpoint/2010/main" val="336102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E11525-0ED2-1A9E-B495-65215B1B46D0}"/>
              </a:ext>
            </a:extLst>
          </p:cNvPr>
          <p:cNvSpPr txBox="1"/>
          <p:nvPr/>
        </p:nvSpPr>
        <p:spPr>
          <a:xfrm>
            <a:off x="511278" y="2320413"/>
            <a:ext cx="3451123" cy="2862322"/>
          </a:xfrm>
          <a:prstGeom prst="rect">
            <a:avLst/>
          </a:prstGeom>
          <a:noFill/>
        </p:spPr>
        <p:txBody>
          <a:bodyPr wrap="square" rtlCol="0">
            <a:spAutoFit/>
          </a:bodyPr>
          <a:lstStyle/>
          <a:p>
            <a:r>
              <a:rPr lang="en-US" dirty="0"/>
              <a:t>2. Information request with limited context:</a:t>
            </a:r>
            <a:br>
              <a:rPr lang="en-US" dirty="0"/>
            </a:br>
            <a:br>
              <a:rPr lang="en-US" dirty="0"/>
            </a:br>
            <a:r>
              <a:rPr lang="en-US" dirty="0"/>
              <a:t>Please tell me about the most powerful storm ever recorded. I am 15 years old.</a:t>
            </a:r>
            <a:br>
              <a:rPr lang="en-US" dirty="0"/>
            </a:br>
            <a:br>
              <a:rPr lang="en-US" dirty="0"/>
            </a:br>
            <a:r>
              <a:rPr lang="en-US" dirty="0"/>
              <a:t>On your assessment sheet, use a </a:t>
            </a:r>
            <a:r>
              <a:rPr lang="en-US" b="1" dirty="0"/>
              <a:t>cross </a:t>
            </a:r>
            <a:r>
              <a:rPr lang="en-US" b="1" dirty="0">
                <a:sym typeface="Wingdings" panose="05000000000000000000" pitchFamily="2" charset="2"/>
              </a:rPr>
              <a:t> where applicable.</a:t>
            </a:r>
            <a:endParaRPr lang="en-AU" dirty="0"/>
          </a:p>
        </p:txBody>
      </p:sp>
      <p:pic>
        <p:nvPicPr>
          <p:cNvPr id="5" name="Picture 4">
            <a:extLst>
              <a:ext uri="{FF2B5EF4-FFF2-40B4-BE49-F238E27FC236}">
                <a16:creationId xmlns:a16="http://schemas.microsoft.com/office/drawing/2014/main" id="{228F6F86-F54A-399D-5E6C-00B6BA7D527C}"/>
              </a:ext>
            </a:extLst>
          </p:cNvPr>
          <p:cNvPicPr>
            <a:picLocks noChangeAspect="1"/>
          </p:cNvPicPr>
          <p:nvPr/>
        </p:nvPicPr>
        <p:blipFill>
          <a:blip r:embed="rId3"/>
          <a:stretch>
            <a:fillRect/>
          </a:stretch>
        </p:blipFill>
        <p:spPr>
          <a:xfrm>
            <a:off x="4954600" y="0"/>
            <a:ext cx="6831000" cy="6858000"/>
          </a:xfrm>
          <a:prstGeom prst="rect">
            <a:avLst/>
          </a:prstGeom>
        </p:spPr>
      </p:pic>
    </p:spTree>
    <p:extLst>
      <p:ext uri="{BB962C8B-B14F-4D97-AF65-F5344CB8AC3E}">
        <p14:creationId xmlns:p14="http://schemas.microsoft.com/office/powerpoint/2010/main" val="67458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E11525-0ED2-1A9E-B495-65215B1B46D0}"/>
              </a:ext>
            </a:extLst>
          </p:cNvPr>
          <p:cNvSpPr txBox="1"/>
          <p:nvPr/>
        </p:nvSpPr>
        <p:spPr>
          <a:xfrm>
            <a:off x="511278" y="2320413"/>
            <a:ext cx="3451123" cy="3416320"/>
          </a:xfrm>
          <a:prstGeom prst="rect">
            <a:avLst/>
          </a:prstGeom>
          <a:noFill/>
        </p:spPr>
        <p:txBody>
          <a:bodyPr wrap="square" rtlCol="0">
            <a:spAutoFit/>
          </a:bodyPr>
          <a:lstStyle/>
          <a:p>
            <a:r>
              <a:rPr lang="en-US" dirty="0"/>
              <a:t>3. Information request with further context:</a:t>
            </a:r>
            <a:br>
              <a:rPr lang="en-US" dirty="0"/>
            </a:br>
            <a:br>
              <a:rPr lang="en-US" dirty="0"/>
            </a:br>
            <a:r>
              <a:rPr lang="en-US" dirty="0"/>
              <a:t>Please tell me about the most powerful storm ever recorded. I am a 15 year old Australian</a:t>
            </a:r>
          </a:p>
          <a:p>
            <a:r>
              <a:rPr lang="en-US" dirty="0"/>
              <a:t>student, researching for a school assignment.</a:t>
            </a:r>
            <a:br>
              <a:rPr lang="en-US" dirty="0"/>
            </a:br>
            <a:br>
              <a:rPr lang="en-US" dirty="0"/>
            </a:br>
            <a:r>
              <a:rPr lang="en-US" dirty="0"/>
              <a:t>On your assessment sheet, use a </a:t>
            </a:r>
            <a:r>
              <a:rPr lang="en-US" b="1" dirty="0"/>
              <a:t>circle, </a:t>
            </a:r>
            <a:r>
              <a:rPr lang="en-US" b="1" dirty="0">
                <a:sym typeface="Wingdings" panose="05000000000000000000" pitchFamily="2" charset="2"/>
              </a:rPr>
              <a:t> where applicable.</a:t>
            </a:r>
            <a:endParaRPr lang="en-AU" dirty="0"/>
          </a:p>
        </p:txBody>
      </p:sp>
      <p:pic>
        <p:nvPicPr>
          <p:cNvPr id="3" name="Picture 2">
            <a:extLst>
              <a:ext uri="{FF2B5EF4-FFF2-40B4-BE49-F238E27FC236}">
                <a16:creationId xmlns:a16="http://schemas.microsoft.com/office/drawing/2014/main" id="{4127C328-4D49-F341-50FF-822A9C93DFF5}"/>
              </a:ext>
            </a:extLst>
          </p:cNvPr>
          <p:cNvPicPr>
            <a:picLocks noChangeAspect="1"/>
          </p:cNvPicPr>
          <p:nvPr/>
        </p:nvPicPr>
        <p:blipFill>
          <a:blip r:embed="rId3"/>
          <a:stretch>
            <a:fillRect/>
          </a:stretch>
        </p:blipFill>
        <p:spPr>
          <a:xfrm>
            <a:off x="5563010" y="0"/>
            <a:ext cx="5990712" cy="6858000"/>
          </a:xfrm>
          <a:prstGeom prst="rect">
            <a:avLst/>
          </a:prstGeom>
        </p:spPr>
      </p:pic>
    </p:spTree>
    <p:extLst>
      <p:ext uri="{BB962C8B-B14F-4D97-AF65-F5344CB8AC3E}">
        <p14:creationId xmlns:p14="http://schemas.microsoft.com/office/powerpoint/2010/main" val="387821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E11525-0ED2-1A9E-B495-65215B1B46D0}"/>
              </a:ext>
            </a:extLst>
          </p:cNvPr>
          <p:cNvSpPr txBox="1"/>
          <p:nvPr/>
        </p:nvSpPr>
        <p:spPr>
          <a:xfrm>
            <a:off x="511278" y="2320413"/>
            <a:ext cx="3451123" cy="3416320"/>
          </a:xfrm>
          <a:prstGeom prst="rect">
            <a:avLst/>
          </a:prstGeom>
          <a:noFill/>
        </p:spPr>
        <p:txBody>
          <a:bodyPr wrap="square" rtlCol="0">
            <a:spAutoFit/>
          </a:bodyPr>
          <a:lstStyle/>
          <a:p>
            <a:r>
              <a:rPr lang="en-US" dirty="0"/>
              <a:t>4. Information request with further context (ChatGPT 4):</a:t>
            </a:r>
            <a:br>
              <a:rPr lang="en-US" dirty="0"/>
            </a:br>
            <a:br>
              <a:rPr lang="en-US" dirty="0"/>
            </a:br>
            <a:r>
              <a:rPr lang="en-US" dirty="0"/>
              <a:t>Please tell me about the most powerful storm ever recorded. I am a 15 year old Australian</a:t>
            </a:r>
          </a:p>
          <a:p>
            <a:r>
              <a:rPr lang="en-US" dirty="0"/>
              <a:t>student, researching for a school assignment.</a:t>
            </a:r>
            <a:br>
              <a:rPr lang="en-US" dirty="0"/>
            </a:br>
            <a:br>
              <a:rPr lang="en-US" dirty="0"/>
            </a:br>
            <a:r>
              <a:rPr lang="en-US" dirty="0"/>
              <a:t>On your assessment sheet, use a </a:t>
            </a:r>
            <a:r>
              <a:rPr lang="en-US" b="1" dirty="0"/>
              <a:t>triangle, </a:t>
            </a:r>
            <a:r>
              <a:rPr lang="en-US" b="1" dirty="0">
                <a:sym typeface="Symbol" panose="05050102010706020507" pitchFamily="18" charset="2"/>
              </a:rPr>
              <a:t></a:t>
            </a:r>
            <a:r>
              <a:rPr lang="en-US" b="1" dirty="0"/>
              <a:t> where applicable.</a:t>
            </a:r>
            <a:endParaRPr lang="en-AU" dirty="0"/>
          </a:p>
        </p:txBody>
      </p:sp>
      <p:pic>
        <p:nvPicPr>
          <p:cNvPr id="3" name="Picture 2">
            <a:extLst>
              <a:ext uri="{FF2B5EF4-FFF2-40B4-BE49-F238E27FC236}">
                <a16:creationId xmlns:a16="http://schemas.microsoft.com/office/drawing/2014/main" id="{27F7D8DC-32AD-66E0-171A-65755DEB3D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93167" y="0"/>
            <a:ext cx="7198834" cy="6858000"/>
          </a:xfrm>
          <a:prstGeom prst="rect">
            <a:avLst/>
          </a:prstGeom>
        </p:spPr>
      </p:pic>
    </p:spTree>
    <p:extLst>
      <p:ext uri="{BB962C8B-B14F-4D97-AF65-F5344CB8AC3E}">
        <p14:creationId xmlns:p14="http://schemas.microsoft.com/office/powerpoint/2010/main" val="112882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E11525-0ED2-1A9E-B495-65215B1B46D0}"/>
              </a:ext>
            </a:extLst>
          </p:cNvPr>
          <p:cNvSpPr txBox="1"/>
          <p:nvPr/>
        </p:nvSpPr>
        <p:spPr>
          <a:xfrm>
            <a:off x="511278" y="2320413"/>
            <a:ext cx="3451123" cy="3416320"/>
          </a:xfrm>
          <a:prstGeom prst="rect">
            <a:avLst/>
          </a:prstGeom>
          <a:noFill/>
        </p:spPr>
        <p:txBody>
          <a:bodyPr wrap="square" rtlCol="0">
            <a:spAutoFit/>
          </a:bodyPr>
          <a:lstStyle/>
          <a:p>
            <a:r>
              <a:rPr lang="en-US" dirty="0"/>
              <a:t>4. Information request with further context:</a:t>
            </a:r>
            <a:br>
              <a:rPr lang="en-US" dirty="0"/>
            </a:br>
            <a:br>
              <a:rPr lang="en-US" dirty="0"/>
            </a:br>
            <a:r>
              <a:rPr lang="en-US" dirty="0"/>
              <a:t>Please tell me about the most powerful storm ever recorded. I am a 15 year old Australian</a:t>
            </a:r>
          </a:p>
          <a:p>
            <a:r>
              <a:rPr lang="en-US" dirty="0"/>
              <a:t>student, researching for a school assignment.</a:t>
            </a:r>
            <a:br>
              <a:rPr lang="en-US" dirty="0"/>
            </a:br>
            <a:br>
              <a:rPr lang="en-US" dirty="0"/>
            </a:br>
            <a:r>
              <a:rPr lang="en-US" dirty="0"/>
              <a:t>On your assessment sheet, use a </a:t>
            </a:r>
            <a:r>
              <a:rPr lang="en-US" b="1" dirty="0"/>
              <a:t>triangle, </a:t>
            </a:r>
            <a:r>
              <a:rPr lang="en-US" b="1" dirty="0">
                <a:sym typeface="Symbol" panose="05050102010706020507" pitchFamily="18" charset="2"/>
              </a:rPr>
              <a:t></a:t>
            </a:r>
            <a:r>
              <a:rPr lang="en-US" b="1" dirty="0"/>
              <a:t> where applicable.</a:t>
            </a:r>
            <a:endParaRPr lang="en-AU" dirty="0"/>
          </a:p>
        </p:txBody>
      </p:sp>
      <p:pic>
        <p:nvPicPr>
          <p:cNvPr id="5" name="Picture 4">
            <a:extLst>
              <a:ext uri="{FF2B5EF4-FFF2-40B4-BE49-F238E27FC236}">
                <a16:creationId xmlns:a16="http://schemas.microsoft.com/office/drawing/2014/main" id="{5ACC0AA3-A42C-6C5D-D790-B9DE348EDEE6}"/>
              </a:ext>
            </a:extLst>
          </p:cNvPr>
          <p:cNvPicPr>
            <a:picLocks noChangeAspect="1"/>
          </p:cNvPicPr>
          <p:nvPr/>
        </p:nvPicPr>
        <p:blipFill>
          <a:blip r:embed="rId3"/>
          <a:stretch>
            <a:fillRect/>
          </a:stretch>
        </p:blipFill>
        <p:spPr>
          <a:xfrm>
            <a:off x="5008846" y="644032"/>
            <a:ext cx="7183154" cy="5092701"/>
          </a:xfrm>
          <a:prstGeom prst="rect">
            <a:avLst/>
          </a:prstGeom>
        </p:spPr>
      </p:pic>
    </p:spTree>
    <p:extLst>
      <p:ext uri="{BB962C8B-B14F-4D97-AF65-F5344CB8AC3E}">
        <p14:creationId xmlns:p14="http://schemas.microsoft.com/office/powerpoint/2010/main" val="239825676"/>
      </p:ext>
    </p:extLst>
  </p:cSld>
  <p:clrMapOvr>
    <a:masterClrMapping/>
  </p:clrMapOvr>
</p:sld>
</file>

<file path=ppt/theme/theme1.xml><?xml version="1.0" encoding="utf-8"?>
<a:theme xmlns:a="http://schemas.openxmlformats.org/drawingml/2006/main" name="LeafVTI">
  <a:themeElements>
    <a:clrScheme name="AnalogousFromDarkSeedLeftStep">
      <a:dk1>
        <a:srgbClr val="000000"/>
      </a:dk1>
      <a:lt1>
        <a:srgbClr val="FFFFFF"/>
      </a:lt1>
      <a:dk2>
        <a:srgbClr val="181A33"/>
      </a:dk2>
      <a:lt2>
        <a:srgbClr val="F0F3F2"/>
      </a:lt2>
      <a:accent1>
        <a:srgbClr val="C34D7D"/>
      </a:accent1>
      <a:accent2>
        <a:srgbClr val="B13B9C"/>
      </a:accent2>
      <a:accent3>
        <a:srgbClr val="A74DC3"/>
      </a:accent3>
      <a:accent4>
        <a:srgbClr val="643BB1"/>
      </a:accent4>
      <a:accent5>
        <a:srgbClr val="4D55C3"/>
      </a:accent5>
      <a:accent6>
        <a:srgbClr val="3B75B1"/>
      </a:accent6>
      <a:hlink>
        <a:srgbClr val="6359C7"/>
      </a:hlink>
      <a:folHlink>
        <a:srgbClr val="7F7F7F"/>
      </a:folHlink>
    </a:clrScheme>
    <a:fontScheme name="Leaf">
      <a:majorFont>
        <a:latin typeface="Yu Gothic Medium"/>
        <a:ea typeface=""/>
        <a:cs typeface=""/>
      </a:majorFont>
      <a:minorFont>
        <a:latin typeface="Yu Gothic Medium"/>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11F806C80F8341992589C24281D903" ma:contentTypeVersion="33" ma:contentTypeDescription="Create a new document." ma:contentTypeScope="" ma:versionID="1824abf416d08860ac4f8db9a5037b45">
  <xsd:schema xmlns:xsd="http://www.w3.org/2001/XMLSchema" xmlns:xs="http://www.w3.org/2001/XMLSchema" xmlns:p="http://schemas.microsoft.com/office/2006/metadata/properties" xmlns:ns2="612e2a71-cd5e-4fc2-a60a-23d4b51490c3" xmlns:ns3="be1b987e-253b-49f8-ae48-8a4f9987055b" targetNamespace="http://schemas.microsoft.com/office/2006/metadata/properties" ma:root="true" ma:fieldsID="aaf60e42aaf5e90eea35a9bd511d1100" ns2:_="" ns3:_="">
    <xsd:import namespace="612e2a71-cd5e-4fc2-a60a-23d4b51490c3"/>
    <xsd:import namespace="be1b987e-253b-49f8-ae48-8a4f9987055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2e2a71-cd5e-4fc2-a60a-23d4b51490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NotebookType" ma:index="14" nillable="true" ma:displayName="Notebook Type" ma:internalName="NotebookType">
      <xsd:simpleType>
        <xsd:restriction base="dms:Text"/>
      </xsd:simpleType>
    </xsd:element>
    <xsd:element name="FolderType" ma:index="15" nillable="true" ma:displayName="Folder Type" ma:internalName="FolderType">
      <xsd:simpleType>
        <xsd:restriction base="dms:Text"/>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msChannelId" ma:index="18" nillable="true" ma:displayName="Teams Channel Id" ma:internalName="TeamsChannelId">
      <xsd:simpleType>
        <xsd:restriction base="dms:Text"/>
      </xsd:simpleType>
    </xsd:element>
    <xsd:element name="Owner" ma:index="19"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0" nillable="true" ma:displayName="Math Settings" ma:internalName="Math_Settings">
      <xsd:simpleType>
        <xsd:restriction base="dms:Text"/>
      </xsd:simpleType>
    </xsd:element>
    <xsd:element name="DefaultSectionNames" ma:index="21" nillable="true" ma:displayName="Default Section Names" ma:internalName="DefaultSectionNames">
      <xsd:simpleType>
        <xsd:restriction base="dms:Note">
          <xsd:maxLength value="255"/>
        </xsd:restriction>
      </xsd:simpleType>
    </xsd:element>
    <xsd:element name="Templates" ma:index="22" nillable="true" ma:displayName="Templates" ma:internalName="Templates">
      <xsd:simpleType>
        <xsd:restriction base="dms:Note">
          <xsd:maxLength value="255"/>
        </xsd:restriction>
      </xsd:simpleType>
    </xsd:element>
    <xsd:element name="Teachers" ma:index="2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6" nillable="true" ma:displayName="Distribution Groups" ma:internalName="Distribution_Groups">
      <xsd:simpleType>
        <xsd:restriction base="dms:Note">
          <xsd:maxLength value="255"/>
        </xsd:restriction>
      </xsd:simpleType>
    </xsd:element>
    <xsd:element name="LMS_Mappings" ma:index="27" nillable="true" ma:displayName="LMS Mappings" ma:internalName="LMS_Mappings">
      <xsd:simpleType>
        <xsd:restriction base="dms:Note">
          <xsd:maxLength value="255"/>
        </xsd:restriction>
      </xsd:simpleType>
    </xsd:element>
    <xsd:element name="Invited_Teachers" ma:index="28" nillable="true" ma:displayName="Invited Teachers" ma:internalName="Invited_Teachers">
      <xsd:simpleType>
        <xsd:restriction base="dms:Note">
          <xsd:maxLength value="255"/>
        </xsd:restriction>
      </xsd:simpleType>
    </xsd:element>
    <xsd:element name="Invited_Students" ma:index="29" nillable="true" ma:displayName="Invited Students" ma:internalName="Invited_Students">
      <xsd:simpleType>
        <xsd:restriction base="dms:Note">
          <xsd:maxLength value="255"/>
        </xsd:restriction>
      </xsd:simpleType>
    </xsd:element>
    <xsd:element name="Self_Registration_Enabled" ma:index="30" nillable="true" ma:displayName="Self Registration Enabled" ma:internalName="Self_Registration_Enabled">
      <xsd:simpleType>
        <xsd:restriction base="dms:Boolean"/>
      </xsd:simpleType>
    </xsd:element>
    <xsd:element name="Has_Teacher_Only_SectionGroup" ma:index="31" nillable="true" ma:displayName="Has Teacher Only SectionGroup" ma:internalName="Has_Teacher_Only_SectionGroup">
      <xsd:simpleType>
        <xsd:restriction base="dms:Boolean"/>
      </xsd:simpleType>
    </xsd:element>
    <xsd:element name="Is_Collaboration_Space_Locked" ma:index="32" nillable="true" ma:displayName="Is Collaboration Space Locked" ma:internalName="Is_Collaboration_Space_Locked">
      <xsd:simpleType>
        <xsd:restriction base="dms:Boolean"/>
      </xsd:simpleType>
    </xsd:element>
    <xsd:element name="IsNotebookLocked" ma:index="33" nillable="true" ma:displayName="Is Notebook Locked" ma:internalName="IsNotebookLocked">
      <xsd:simpleType>
        <xsd:restriction base="dms:Boolea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AutoKeyPoints" ma:index="36" nillable="true" ma:displayName="MediaServiceAutoKeyPoints" ma:hidden="true" ma:internalName="MediaServiceAutoKeyPoints" ma:readOnly="true">
      <xsd:simpleType>
        <xsd:restriction base="dms:Note"/>
      </xsd:simpleType>
    </xsd:element>
    <xsd:element name="MediaServiceKeyPoints" ma:index="37" nillable="true" ma:displayName="KeyPoints" ma:internalName="MediaServiceKeyPoints" ma:readOnly="true">
      <xsd:simpleType>
        <xsd:restriction base="dms:Note">
          <xsd:maxLength value="255"/>
        </xsd:restriction>
      </xsd:simpleType>
    </xsd:element>
    <xsd:element name="MediaLengthInSeconds" ma:index="38" nillable="true" ma:displayName="Length (seconds)" ma:internalName="MediaLengthInSeconds" ma:readOnly="true">
      <xsd:simpleType>
        <xsd:restriction base="dms:Unknown"/>
      </xsd:simpleType>
    </xsd:element>
    <xsd:element name="MediaServiceSearchProperties" ma:index="39" nillable="true" ma:displayName="MediaServiceSearchProperties" ma:hidden="true" ma:internalName="MediaServiceSearchProperties" ma:readOnly="true">
      <xsd:simpleType>
        <xsd:restriction base="dms:Note"/>
      </xsd:simpleType>
    </xsd:element>
    <xsd:element name="MediaServiceObjectDetectorVersions" ma:index="4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1b987e-253b-49f8-ae48-8a4f9987055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3C317E-7EA7-4B4A-8698-136F129DDB26}"/>
</file>

<file path=customXml/itemProps2.xml><?xml version="1.0" encoding="utf-8"?>
<ds:datastoreItem xmlns:ds="http://schemas.openxmlformats.org/officeDocument/2006/customXml" ds:itemID="{DDA58C62-1B48-445E-9B7E-6D5859A310DE}"/>
</file>

<file path=docProps/app.xml><?xml version="1.0" encoding="utf-8"?>
<Properties xmlns="http://schemas.openxmlformats.org/officeDocument/2006/extended-properties" xmlns:vt="http://schemas.openxmlformats.org/officeDocument/2006/docPropsVTypes">
  <TotalTime>535</TotalTime>
  <Words>2423</Words>
  <Application>Microsoft Office PowerPoint</Application>
  <PresentationFormat>Widescreen</PresentationFormat>
  <Paragraphs>213</Paragraphs>
  <Slides>26</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Yu Gothic Medium</vt:lpstr>
      <vt:lpstr>Arial</vt:lpstr>
      <vt:lpstr>Calibri</vt:lpstr>
      <vt:lpstr>Söhne</vt:lpstr>
      <vt:lpstr>Wingdings</vt:lpstr>
      <vt:lpstr>LeafVTI</vt:lpstr>
      <vt:lpstr>Introduction to Artificial Intelligence (AI)</vt:lpstr>
      <vt:lpstr>Effective Communication  With AI</vt:lpstr>
      <vt:lpstr>Effective Communication With AI</vt:lpstr>
      <vt:lpstr>PowerPoint Presentation</vt:lpstr>
      <vt:lpstr>PowerPoint Presentation</vt:lpstr>
      <vt:lpstr>PowerPoint Presentation</vt:lpstr>
      <vt:lpstr>PowerPoint Presentation</vt:lpstr>
      <vt:lpstr>PowerPoint Presentation</vt:lpstr>
      <vt:lpstr>PowerPoint Presentation</vt:lpstr>
      <vt:lpstr>Quick look at other prompts</vt:lpstr>
      <vt:lpstr>Quick look at other prompts</vt:lpstr>
      <vt:lpstr>Observe the detail and language difference when you change the audience a little. </vt:lpstr>
      <vt:lpstr>PowerPoint Presentation</vt:lpstr>
      <vt:lpstr>How to change the tone from an AI</vt:lpstr>
      <vt:lpstr>How to change the tone from an AI</vt:lpstr>
      <vt:lpstr>How to change the tone from an AI</vt:lpstr>
      <vt:lpstr>How to change the tone from an AI</vt:lpstr>
      <vt:lpstr>How to change the tone from an AI</vt:lpstr>
      <vt:lpstr>How to change the tone from an AI</vt:lpstr>
      <vt:lpstr>Prompt Design</vt:lpstr>
      <vt:lpstr>Prompt Design</vt:lpstr>
      <vt:lpstr>Activity – Prompt Design</vt:lpstr>
      <vt:lpstr>Set Up</vt:lpstr>
      <vt:lpstr>Design a set of prompts for each of the following areas</vt:lpstr>
      <vt:lpstr>Prompt Design</vt:lpstr>
      <vt:lpstr>Prompt Design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Artificial Intelligence (AI)</dc:title>
  <dc:creator>Stuart Fankhauser</dc:creator>
  <cp:lastModifiedBy>Stuart Fankhauser</cp:lastModifiedBy>
  <cp:revision>3</cp:revision>
  <dcterms:created xsi:type="dcterms:W3CDTF">2023-09-14T00:17:09Z</dcterms:created>
  <dcterms:modified xsi:type="dcterms:W3CDTF">2023-11-01T23:02:06Z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060bdc4-329c-4748-b6fd-e3afc11cce4b_Enabled">
    <vt:lpwstr>true</vt:lpwstr>
  </property>
  <property fmtid="{D5CDD505-2E9C-101B-9397-08002B2CF9AE}" pid="3" name="MSIP_Label_3060bdc4-329c-4748-b6fd-e3afc11cce4b_SetDate">
    <vt:lpwstr>2023-09-14T01:49:04Z</vt:lpwstr>
  </property>
  <property fmtid="{D5CDD505-2E9C-101B-9397-08002B2CF9AE}" pid="4" name="MSIP_Label_3060bdc4-329c-4748-b6fd-e3afc11cce4b_Method">
    <vt:lpwstr>Standard</vt:lpwstr>
  </property>
  <property fmtid="{D5CDD505-2E9C-101B-9397-08002B2CF9AE}" pid="5" name="MSIP_Label_3060bdc4-329c-4748-b6fd-e3afc11cce4b_Name">
    <vt:lpwstr>defa4170-0d19-0005-0004-bc88714345d2</vt:lpwstr>
  </property>
  <property fmtid="{D5CDD505-2E9C-101B-9397-08002B2CF9AE}" pid="6" name="MSIP_Label_3060bdc4-329c-4748-b6fd-e3afc11cce4b_SiteId">
    <vt:lpwstr>348841ce-b851-46d7-a6b2-96bba96fea69</vt:lpwstr>
  </property>
  <property fmtid="{D5CDD505-2E9C-101B-9397-08002B2CF9AE}" pid="7" name="MSIP_Label_3060bdc4-329c-4748-b6fd-e3afc11cce4b_ActionId">
    <vt:lpwstr>d21e9d7a-def0-4ca4-91ef-f9a1ee12d944</vt:lpwstr>
  </property>
  <property fmtid="{D5CDD505-2E9C-101B-9397-08002B2CF9AE}" pid="8" name="MSIP_Label_3060bdc4-329c-4748-b6fd-e3afc11cce4b_ContentBits">
    <vt:lpwstr>0</vt:lpwstr>
  </property>
</Properties>
</file>