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1" r:id="rId3"/>
    <p:sldId id="262" r:id="rId4"/>
    <p:sldId id="256" r:id="rId5"/>
    <p:sldId id="258" r:id="rId6"/>
    <p:sldId id="259" r:id="rId7"/>
    <p:sldId id="260"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753" autoAdjust="0"/>
  </p:normalViewPr>
  <p:slideViewPr>
    <p:cSldViewPr snapToGrid="0">
      <p:cViewPr varScale="1">
        <p:scale>
          <a:sx n="70" d="100"/>
          <a:sy n="70" d="100"/>
        </p:scale>
        <p:origin x="21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Fankhauser" userId="3f71d080-1bd4-460d-9cce-19d5c2164853" providerId="ADAL" clId="{D4B9EB93-E338-489A-94CE-DEC2E604DC06}"/>
    <pc:docChg chg="custSel modSld">
      <pc:chgData name="Stuart Fankhauser" userId="3f71d080-1bd4-460d-9cce-19d5c2164853" providerId="ADAL" clId="{D4B9EB93-E338-489A-94CE-DEC2E604DC06}" dt="2023-10-04T23:07:00.349" v="551" actId="20577"/>
      <pc:docMkLst>
        <pc:docMk/>
      </pc:docMkLst>
      <pc:sldChg chg="modNotesTx">
        <pc:chgData name="Stuart Fankhauser" userId="3f71d080-1bd4-460d-9cce-19d5c2164853" providerId="ADAL" clId="{D4B9EB93-E338-489A-94CE-DEC2E604DC06}" dt="2023-10-02T23:42:11.637" v="412" actId="20577"/>
        <pc:sldMkLst>
          <pc:docMk/>
          <pc:sldMk cId="3041828702" sldId="256"/>
        </pc:sldMkLst>
      </pc:sldChg>
      <pc:sldChg chg="modSp mod modNotesTx">
        <pc:chgData name="Stuart Fankhauser" userId="3f71d080-1bd4-460d-9cce-19d5c2164853" providerId="ADAL" clId="{D4B9EB93-E338-489A-94CE-DEC2E604DC06}" dt="2023-10-03T01:53:40.772" v="530" actId="20577"/>
        <pc:sldMkLst>
          <pc:docMk/>
          <pc:sldMk cId="961833275" sldId="257"/>
        </pc:sldMkLst>
        <pc:spChg chg="mod">
          <ac:chgData name="Stuart Fankhauser" userId="3f71d080-1bd4-460d-9cce-19d5c2164853" providerId="ADAL" clId="{D4B9EB93-E338-489A-94CE-DEC2E604DC06}" dt="2023-10-03T01:53:40.772" v="530" actId="20577"/>
          <ac:spMkLst>
            <pc:docMk/>
            <pc:sldMk cId="961833275" sldId="257"/>
            <ac:spMk id="2" creationId="{A23D0FF5-CBC0-2E74-1531-69DF9CE23C2D}"/>
          </ac:spMkLst>
        </pc:spChg>
      </pc:sldChg>
      <pc:sldChg chg="modNotesTx">
        <pc:chgData name="Stuart Fankhauser" userId="3f71d080-1bd4-460d-9cce-19d5c2164853" providerId="ADAL" clId="{D4B9EB93-E338-489A-94CE-DEC2E604DC06}" dt="2023-10-02T23:35:34.831" v="43" actId="20577"/>
        <pc:sldMkLst>
          <pc:docMk/>
          <pc:sldMk cId="1976967049" sldId="258"/>
        </pc:sldMkLst>
      </pc:sldChg>
      <pc:sldChg chg="modNotesTx">
        <pc:chgData name="Stuart Fankhauser" userId="3f71d080-1bd4-460d-9cce-19d5c2164853" providerId="ADAL" clId="{D4B9EB93-E338-489A-94CE-DEC2E604DC06}" dt="2023-10-02T23:42:24.008" v="434" actId="20577"/>
        <pc:sldMkLst>
          <pc:docMk/>
          <pc:sldMk cId="118846487" sldId="259"/>
        </pc:sldMkLst>
      </pc:sldChg>
      <pc:sldChg chg="modNotesTx">
        <pc:chgData name="Stuart Fankhauser" userId="3f71d080-1bd4-460d-9cce-19d5c2164853" providerId="ADAL" clId="{D4B9EB93-E338-489A-94CE-DEC2E604DC06}" dt="2023-10-02T23:40:00.786" v="252" actId="20577"/>
        <pc:sldMkLst>
          <pc:docMk/>
          <pc:sldMk cId="3420132884" sldId="260"/>
        </pc:sldMkLst>
      </pc:sldChg>
      <pc:sldChg chg="modNotesTx">
        <pc:chgData name="Stuart Fankhauser" userId="3f71d080-1bd4-460d-9cce-19d5c2164853" providerId="ADAL" clId="{D4B9EB93-E338-489A-94CE-DEC2E604DC06}" dt="2023-10-02T23:34:09.479" v="3"/>
        <pc:sldMkLst>
          <pc:docMk/>
          <pc:sldMk cId="2538296813" sldId="261"/>
        </pc:sldMkLst>
      </pc:sldChg>
      <pc:sldChg chg="modNotesTx">
        <pc:chgData name="Stuart Fankhauser" userId="3f71d080-1bd4-460d-9cce-19d5c2164853" providerId="ADAL" clId="{D4B9EB93-E338-489A-94CE-DEC2E604DC06}" dt="2023-10-02T23:34:40.284" v="5"/>
        <pc:sldMkLst>
          <pc:docMk/>
          <pc:sldMk cId="2568583796" sldId="262"/>
        </pc:sldMkLst>
      </pc:sldChg>
      <pc:sldChg chg="modNotesTx">
        <pc:chgData name="Stuart Fankhauser" userId="3f71d080-1bd4-460d-9cce-19d5c2164853" providerId="ADAL" clId="{D4B9EB93-E338-489A-94CE-DEC2E604DC06}" dt="2023-10-02T23:42:47.514" v="435"/>
        <pc:sldMkLst>
          <pc:docMk/>
          <pc:sldMk cId="137968915" sldId="263"/>
        </pc:sldMkLst>
      </pc:sldChg>
      <pc:sldChg chg="modNotesTx">
        <pc:chgData name="Stuart Fankhauser" userId="3f71d080-1bd4-460d-9cce-19d5c2164853" providerId="ADAL" clId="{D4B9EB93-E338-489A-94CE-DEC2E604DC06}" dt="2023-10-02T23:43:14.500" v="436"/>
        <pc:sldMkLst>
          <pc:docMk/>
          <pc:sldMk cId="3364507057" sldId="264"/>
        </pc:sldMkLst>
      </pc:sldChg>
      <pc:sldChg chg="modSp mod modNotesTx">
        <pc:chgData name="Stuart Fankhauser" userId="3f71d080-1bd4-460d-9cce-19d5c2164853" providerId="ADAL" clId="{D4B9EB93-E338-489A-94CE-DEC2E604DC06}" dt="2023-10-04T23:07:00.349" v="551" actId="20577"/>
        <pc:sldMkLst>
          <pc:docMk/>
          <pc:sldMk cId="2467459159" sldId="265"/>
        </pc:sldMkLst>
        <pc:spChg chg="mod">
          <ac:chgData name="Stuart Fankhauser" userId="3f71d080-1bd4-460d-9cce-19d5c2164853" providerId="ADAL" clId="{D4B9EB93-E338-489A-94CE-DEC2E604DC06}" dt="2023-10-04T23:07:00.349" v="551" actId="20577"/>
          <ac:spMkLst>
            <pc:docMk/>
            <pc:sldMk cId="2467459159" sldId="265"/>
            <ac:spMk id="3" creationId="{D6292B44-DE25-E1E2-644D-5FB910F64431}"/>
          </ac:spMkLst>
        </pc:spChg>
      </pc:sldChg>
      <pc:sldChg chg="modNotesTx">
        <pc:chgData name="Stuart Fankhauser" userId="3f71d080-1bd4-460d-9cce-19d5c2164853" providerId="ADAL" clId="{D4B9EB93-E338-489A-94CE-DEC2E604DC06}" dt="2023-10-02T23:44:01.821" v="438"/>
        <pc:sldMkLst>
          <pc:docMk/>
          <pc:sldMk cId="731578567" sldId="266"/>
        </pc:sldMkLst>
      </pc:sldChg>
      <pc:sldChg chg="modNotesTx">
        <pc:chgData name="Stuart Fankhauser" userId="3f71d080-1bd4-460d-9cce-19d5c2164853" providerId="ADAL" clId="{D4B9EB93-E338-489A-94CE-DEC2E604DC06}" dt="2023-10-02T23:44:43.232" v="439"/>
        <pc:sldMkLst>
          <pc:docMk/>
          <pc:sldMk cId="481294400" sldId="267"/>
        </pc:sldMkLst>
      </pc:sldChg>
      <pc:sldChg chg="modNotesTx">
        <pc:chgData name="Stuart Fankhauser" userId="3f71d080-1bd4-460d-9cce-19d5c2164853" providerId="ADAL" clId="{D4B9EB93-E338-489A-94CE-DEC2E604DC06}" dt="2023-10-02T23:45:03.527" v="440"/>
        <pc:sldMkLst>
          <pc:docMk/>
          <pc:sldMk cId="2550920207" sldId="268"/>
        </pc:sldMkLst>
      </pc:sldChg>
      <pc:sldChg chg="modNotesTx">
        <pc:chgData name="Stuart Fankhauser" userId="3f71d080-1bd4-460d-9cce-19d5c2164853" providerId="ADAL" clId="{D4B9EB93-E338-489A-94CE-DEC2E604DC06}" dt="2023-10-02T23:45:14.027" v="441"/>
        <pc:sldMkLst>
          <pc:docMk/>
          <pc:sldMk cId="824496908"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B08AE-2D20-4556-86B6-5C8BEBE7AFD1}" type="datetimeFigureOut">
              <a:rPr lang="en-AU" smtClean="0"/>
              <a:t>5/10/2023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4083E-0D9F-4FC3-AD5A-4C25C55A80FB}" type="slidenum">
              <a:rPr lang="en-AU" smtClean="0"/>
              <a:t>‹#›</a:t>
            </a:fld>
            <a:endParaRPr lang="en-AU"/>
          </a:p>
        </p:txBody>
      </p:sp>
    </p:spTree>
    <p:extLst>
      <p:ext uri="{BB962C8B-B14F-4D97-AF65-F5344CB8AC3E}">
        <p14:creationId xmlns:p14="http://schemas.microsoft.com/office/powerpoint/2010/main" val="115634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Briefly introduce what Artificial Intelligence is and why it's relevant in today's world.</a:t>
            </a:r>
          </a:p>
          <a:p>
            <a:pPr algn="l">
              <a:buFont typeface="Arial" panose="020B0604020202020204" pitchFamily="34" charset="0"/>
              <a:buChar char="•"/>
            </a:pPr>
            <a:r>
              <a:rPr lang="en-US" b="0" i="0" dirty="0">
                <a:solidFill>
                  <a:srgbClr val="D1D5DB"/>
                </a:solidFill>
                <a:effectLst/>
                <a:latin typeface="Söhne"/>
              </a:rPr>
              <a:t>Explain the goal of the session and what students can expect to learn.</a:t>
            </a:r>
          </a:p>
          <a:p>
            <a:pPr algn="l">
              <a:buFont typeface="Arial" panose="020B0604020202020204" pitchFamily="34" charset="0"/>
              <a:buChar char="•"/>
            </a:pPr>
            <a:r>
              <a:rPr lang="en-US" b="0" i="0" dirty="0">
                <a:solidFill>
                  <a:srgbClr val="D1D5DB"/>
                </a:solidFill>
                <a:effectLst/>
                <a:latin typeface="Söhne"/>
              </a:rPr>
              <a:t>Share the fact that the term "Artificial Intelligence" was first coined in 1956 at the Dartmouth Conference.</a:t>
            </a:r>
          </a:p>
          <a:p>
            <a:pPr algn="l">
              <a:buFont typeface="Arial" panose="020B0604020202020204" pitchFamily="34" charset="0"/>
              <a:buChar char="•"/>
            </a:pPr>
            <a:r>
              <a:rPr lang="en-US" b="0" i="0" dirty="0">
                <a:solidFill>
                  <a:srgbClr val="D1D5DB"/>
                </a:solidFill>
                <a:effectLst/>
                <a:latin typeface="Söhne"/>
              </a:rPr>
              <a:t>Ask, "Did you know that AI can compose music? AI-composed tunes have even been performed by the London Symphony Orchestra."</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1</a:t>
            </a:fld>
            <a:endParaRPr lang="en-AU"/>
          </a:p>
        </p:txBody>
      </p:sp>
    </p:spTree>
    <p:extLst>
      <p:ext uri="{BB962C8B-B14F-4D97-AF65-F5344CB8AC3E}">
        <p14:creationId xmlns:p14="http://schemas.microsoft.com/office/powerpoint/2010/main" val="242833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Pose the question, "Did you know that AI algorithms are being used to predict the spread of forest fires?"</a:t>
            </a:r>
          </a:p>
          <a:p>
            <a:pPr algn="l">
              <a:buFont typeface="Arial" panose="020B0604020202020204" pitchFamily="34" charset="0"/>
              <a:buChar char="•"/>
            </a:pPr>
            <a:r>
              <a:rPr lang="en-US" b="0" i="0" dirty="0">
                <a:solidFill>
                  <a:srgbClr val="D1D5DB"/>
                </a:solidFill>
                <a:effectLst/>
                <a:latin typeface="Söhne"/>
              </a:rPr>
              <a:t>Cite the 2020 discovery where MIT researchers used AI to identify a new antibiotic compound, </a:t>
            </a:r>
            <a:r>
              <a:rPr lang="en-US" b="0" i="0" dirty="0" err="1">
                <a:solidFill>
                  <a:srgbClr val="D1D5DB"/>
                </a:solidFill>
                <a:effectLst/>
                <a:latin typeface="Söhne"/>
              </a:rPr>
              <a:t>halicin</a:t>
            </a:r>
            <a:r>
              <a:rPr lang="en-US" b="0" i="0" dirty="0">
                <a:solidFill>
                  <a:srgbClr val="D1D5DB"/>
                </a:solidFill>
                <a:effectLst/>
                <a:latin typeface="Söhne"/>
              </a:rPr>
              <a:t>, effective against antibiotic-resistant bacteria.</a:t>
            </a:r>
          </a:p>
          <a:p>
            <a:pPr algn="l">
              <a:buFont typeface="Arial" panose="020B0604020202020204" pitchFamily="34" charset="0"/>
              <a:buChar char="•"/>
            </a:pPr>
            <a:r>
              <a:rPr lang="en-US" b="0" i="0" dirty="0">
                <a:solidFill>
                  <a:srgbClr val="D1D5DB"/>
                </a:solidFill>
                <a:effectLst/>
                <a:latin typeface="Söhne"/>
              </a:rPr>
              <a:t>Discuss the Smart Dubai initiative, aiming to make Dubai the world's smartest and happiest city through IoT and AI applications like smart grids and traffic management.</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10</a:t>
            </a:fld>
            <a:endParaRPr lang="en-AU"/>
          </a:p>
        </p:txBody>
      </p:sp>
    </p:spTree>
    <p:extLst>
      <p:ext uri="{BB962C8B-B14F-4D97-AF65-F5344CB8AC3E}">
        <p14:creationId xmlns:p14="http://schemas.microsoft.com/office/powerpoint/2010/main" val="82946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Explain the hypothetical scenario where AI takes over the role of grading in education.</a:t>
            </a:r>
          </a:p>
          <a:p>
            <a:pPr algn="l">
              <a:buFont typeface="Arial" panose="020B0604020202020204" pitchFamily="34" charset="0"/>
              <a:buChar char="•"/>
            </a:pPr>
            <a:r>
              <a:rPr lang="en-US" b="0" i="0" dirty="0">
                <a:solidFill>
                  <a:srgbClr val="D1D5DB"/>
                </a:solidFill>
                <a:effectLst/>
                <a:latin typeface="Söhne"/>
              </a:rPr>
              <a:t>Discuss the objective of evaluating ethical implications and why it’s important.</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11</a:t>
            </a:fld>
            <a:endParaRPr lang="en-AU"/>
          </a:p>
        </p:txBody>
      </p:sp>
    </p:spTree>
    <p:extLst>
      <p:ext uri="{BB962C8B-B14F-4D97-AF65-F5344CB8AC3E}">
        <p14:creationId xmlns:p14="http://schemas.microsoft.com/office/powerpoint/2010/main" val="247331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Encourage students to share their initial reactions to the scenario.</a:t>
            </a:r>
          </a:p>
          <a:p>
            <a:pPr algn="l">
              <a:buFont typeface="Arial" panose="020B0604020202020204" pitchFamily="34" charset="0"/>
              <a:buChar char="•"/>
            </a:pPr>
            <a:r>
              <a:rPr lang="en-US" b="0" i="0" dirty="0">
                <a:solidFill>
                  <a:srgbClr val="D1D5DB"/>
                </a:solidFill>
                <a:effectLst/>
                <a:latin typeface="Söhne"/>
              </a:rPr>
              <a:t>Discuss the stakeholders involved, such as students, teachers, and educational institutions.</a:t>
            </a:r>
          </a:p>
          <a:p>
            <a:pPr algn="l">
              <a:buFont typeface="Arial" panose="020B0604020202020204" pitchFamily="34" charset="0"/>
              <a:buChar char="•"/>
            </a:pPr>
            <a:r>
              <a:rPr lang="en-US" b="0" i="0" dirty="0">
                <a:solidFill>
                  <a:srgbClr val="D1D5DB"/>
                </a:solidFill>
                <a:effectLst/>
                <a:latin typeface="Söhne"/>
              </a:rPr>
              <a:t>Probe what these stakeholders might think from their perspectives.</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12</a:t>
            </a:fld>
            <a:endParaRPr lang="en-AU"/>
          </a:p>
        </p:txBody>
      </p:sp>
    </p:spTree>
    <p:extLst>
      <p:ext uri="{BB962C8B-B14F-4D97-AF65-F5344CB8AC3E}">
        <p14:creationId xmlns:p14="http://schemas.microsoft.com/office/powerpoint/2010/main" val="408777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Delve into each ethical factor listed, asking students to consider them from a student’s perspective.</a:t>
            </a:r>
          </a:p>
          <a:p>
            <a:pPr algn="l">
              <a:buFont typeface="Arial" panose="020B0604020202020204" pitchFamily="34" charset="0"/>
              <a:buChar char="•"/>
            </a:pPr>
            <a:r>
              <a:rPr lang="en-US" b="0" i="0" dirty="0">
                <a:solidFill>
                  <a:srgbClr val="D1D5DB"/>
                </a:solidFill>
                <a:effectLst/>
                <a:latin typeface="Söhne"/>
              </a:rPr>
              <a:t>Discuss who would be accountable for mistakes and how transparency is maintained.</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13</a:t>
            </a:fld>
            <a:endParaRPr lang="en-AU"/>
          </a:p>
        </p:txBody>
      </p:sp>
    </p:spTree>
    <p:extLst>
      <p:ext uri="{BB962C8B-B14F-4D97-AF65-F5344CB8AC3E}">
        <p14:creationId xmlns:p14="http://schemas.microsoft.com/office/powerpoint/2010/main" val="246379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Direct students to complete their personal responses online.</a:t>
            </a:r>
          </a:p>
          <a:p>
            <a:pPr algn="l">
              <a:buFont typeface="Arial" panose="020B0604020202020204" pitchFamily="34" charset="0"/>
              <a:buChar char="•"/>
            </a:pPr>
            <a:r>
              <a:rPr lang="en-US" b="0" i="0" dirty="0">
                <a:solidFill>
                  <a:srgbClr val="D1D5DB"/>
                </a:solidFill>
                <a:effectLst/>
                <a:latin typeface="Söhne"/>
              </a:rPr>
              <a:t>Mention that this will help them think critically about the ethical considerations discussed.</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14</a:t>
            </a:fld>
            <a:endParaRPr lang="en-AU"/>
          </a:p>
        </p:txBody>
      </p:sp>
    </p:spTree>
    <p:extLst>
      <p:ext uri="{BB962C8B-B14F-4D97-AF65-F5344CB8AC3E}">
        <p14:creationId xmlns:p14="http://schemas.microsoft.com/office/powerpoint/2010/main" val="127588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Contrast supervised and unsupervised learning with real-world examples.</a:t>
            </a:r>
          </a:p>
          <a:p>
            <a:pPr algn="l">
              <a:buFont typeface="Arial" panose="020B0604020202020204" pitchFamily="34" charset="0"/>
              <a:buChar char="•"/>
            </a:pPr>
            <a:r>
              <a:rPr lang="en-US" b="0" i="0" dirty="0">
                <a:solidFill>
                  <a:srgbClr val="D1D5DB"/>
                </a:solidFill>
                <a:effectLst/>
                <a:latin typeface="Söhne"/>
              </a:rPr>
              <a:t>Discuss how data is labeled in supervised learning.</a:t>
            </a:r>
          </a:p>
          <a:p>
            <a:pPr algn="l">
              <a:buFont typeface="Arial" panose="020B0604020202020204" pitchFamily="34" charset="0"/>
              <a:buChar char="•"/>
            </a:pPr>
            <a:r>
              <a:rPr lang="en-US" b="0" i="0" dirty="0">
                <a:solidFill>
                  <a:srgbClr val="D1D5DB"/>
                </a:solidFill>
                <a:effectLst/>
                <a:latin typeface="Söhne"/>
              </a:rPr>
              <a:t>Explain the goals of each type of learning: supervised aims for predictions, unsupervised aims for understanding structure.</a:t>
            </a:r>
          </a:p>
          <a:p>
            <a:pPr algn="l">
              <a:buFont typeface="Arial" panose="020B0604020202020204" pitchFamily="34" charset="0"/>
              <a:buChar char="•"/>
            </a:pPr>
            <a:r>
              <a:rPr lang="en-US" b="0" i="0" dirty="0">
                <a:solidFill>
                  <a:srgbClr val="D1D5DB"/>
                </a:solidFill>
                <a:effectLst/>
                <a:latin typeface="Söhne"/>
              </a:rPr>
              <a:t>Discuss applications, perhaps asking students to think of examples they encounter in daily life.</a:t>
            </a:r>
          </a:p>
          <a:p>
            <a:pPr algn="l">
              <a:buFont typeface="Arial" panose="020B0604020202020204" pitchFamily="34" charset="0"/>
              <a:buChar char="•"/>
            </a:pPr>
            <a:r>
              <a:rPr lang="en-US" b="0" i="0" dirty="0">
                <a:solidFill>
                  <a:srgbClr val="D1D5DB"/>
                </a:solidFill>
                <a:effectLst/>
                <a:latin typeface="Söhne"/>
              </a:rPr>
              <a:t>Mention the IBM Watson's victory on "Jeopardy!" as a milestone in supervised learning.</a:t>
            </a:r>
          </a:p>
          <a:p>
            <a:pPr algn="l">
              <a:buFont typeface="Arial" panose="020B0604020202020204" pitchFamily="34" charset="0"/>
              <a:buChar char="•"/>
            </a:pPr>
            <a:r>
              <a:rPr lang="en-US" b="0" i="0" dirty="0">
                <a:solidFill>
                  <a:srgbClr val="D1D5DB"/>
                </a:solidFill>
                <a:effectLst/>
                <a:latin typeface="Söhne"/>
              </a:rPr>
              <a:t>Share a fun fact: Unsupervised learning techniques are used to categorize different galaxies in astronomy.</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2</a:t>
            </a:fld>
            <a:endParaRPr lang="en-AU"/>
          </a:p>
        </p:txBody>
      </p:sp>
    </p:spTree>
    <p:extLst>
      <p:ext uri="{BB962C8B-B14F-4D97-AF65-F5344CB8AC3E}">
        <p14:creationId xmlns:p14="http://schemas.microsoft.com/office/powerpoint/2010/main" val="374067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Talk about the capabilities of </a:t>
            </a:r>
            <a:r>
              <a:rPr lang="en-US" b="0" i="0" dirty="0" err="1">
                <a:solidFill>
                  <a:srgbClr val="D1D5DB"/>
                </a:solidFill>
                <a:effectLst/>
                <a:latin typeface="Söhne"/>
              </a:rPr>
              <a:t>AlphaZero</a:t>
            </a:r>
            <a:r>
              <a:rPr lang="en-US" b="0" i="0" dirty="0">
                <a:solidFill>
                  <a:srgbClr val="D1D5DB"/>
                </a:solidFill>
                <a:effectLst/>
                <a:latin typeface="Söhne"/>
              </a:rPr>
              <a:t> in game playing.</a:t>
            </a:r>
          </a:p>
          <a:p>
            <a:pPr algn="l">
              <a:buFont typeface="Arial" panose="020B0604020202020204" pitchFamily="34" charset="0"/>
              <a:buChar char="•"/>
            </a:pPr>
            <a:r>
              <a:rPr lang="en-US" b="0" i="0" dirty="0">
                <a:solidFill>
                  <a:srgbClr val="D1D5DB"/>
                </a:solidFill>
                <a:effectLst/>
                <a:latin typeface="Söhne"/>
              </a:rPr>
              <a:t>Discuss natural language processing and its applications like chatbots and translation.</a:t>
            </a:r>
          </a:p>
          <a:p>
            <a:pPr algn="l">
              <a:buFont typeface="Arial" panose="020B0604020202020204" pitchFamily="34" charset="0"/>
              <a:buChar char="•"/>
            </a:pPr>
            <a:r>
              <a:rPr lang="en-US" b="0" i="0" dirty="0">
                <a:solidFill>
                  <a:srgbClr val="D1D5DB"/>
                </a:solidFill>
                <a:effectLst/>
                <a:latin typeface="Söhne"/>
              </a:rPr>
              <a:t>Address the ethical considerations associated with AI, such as data privacy and job displacement.</a:t>
            </a:r>
          </a:p>
          <a:p>
            <a:pPr algn="l">
              <a:buFont typeface="Arial" panose="020B0604020202020204" pitchFamily="34" charset="0"/>
              <a:buChar char="•"/>
            </a:pPr>
            <a:r>
              <a:rPr lang="en-US" b="0" i="0" dirty="0">
                <a:solidFill>
                  <a:srgbClr val="D1D5DB"/>
                </a:solidFill>
                <a:effectLst/>
                <a:latin typeface="Söhne"/>
              </a:rPr>
              <a:t>Discuss how </a:t>
            </a:r>
            <a:r>
              <a:rPr lang="en-US" b="0" i="0" dirty="0" err="1">
                <a:solidFill>
                  <a:srgbClr val="D1D5DB"/>
                </a:solidFill>
                <a:effectLst/>
                <a:latin typeface="Söhne"/>
              </a:rPr>
              <a:t>AlphaZero</a:t>
            </a:r>
            <a:r>
              <a:rPr lang="en-US" b="0" i="0" dirty="0">
                <a:solidFill>
                  <a:srgbClr val="D1D5DB"/>
                </a:solidFill>
                <a:effectLst/>
                <a:latin typeface="Söhne"/>
              </a:rPr>
              <a:t> taught itself chess in just 4 hours and then beat the world's best chess engine.</a:t>
            </a:r>
          </a:p>
          <a:p>
            <a:pPr algn="l">
              <a:buFont typeface="Arial" panose="020B0604020202020204" pitchFamily="34" charset="0"/>
              <a:buChar char="•"/>
            </a:pPr>
            <a:r>
              <a:rPr lang="en-US" b="0" i="0" dirty="0">
                <a:solidFill>
                  <a:srgbClr val="D1D5DB"/>
                </a:solidFill>
                <a:effectLst/>
                <a:latin typeface="Söhne"/>
              </a:rPr>
              <a:t>Mention how natural language processing (NLP) is behind real-time translation services like Google Translate.</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3</a:t>
            </a:fld>
            <a:endParaRPr lang="en-AU"/>
          </a:p>
        </p:txBody>
      </p:sp>
    </p:spTree>
    <p:extLst>
      <p:ext uri="{BB962C8B-B14F-4D97-AF65-F5344CB8AC3E}">
        <p14:creationId xmlns:p14="http://schemas.microsoft.com/office/powerpoint/2010/main" val="191992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D1D5DB"/>
                </a:solidFill>
                <a:effectLst/>
                <a:latin typeface="Söhne"/>
              </a:rPr>
              <a:t>- Engage students with a question: "Do you think machines can ever have emotions?"</a:t>
            </a:r>
          </a:p>
          <a:p>
            <a:pPr algn="l">
              <a:buFont typeface="Arial" panose="020B0604020202020204" pitchFamily="34" charset="0"/>
              <a:buNone/>
            </a:pPr>
            <a:r>
              <a:rPr lang="en-US" b="0" i="0" dirty="0">
                <a:solidFill>
                  <a:srgbClr val="D1D5DB"/>
                </a:solidFill>
                <a:effectLst/>
                <a:latin typeface="Söhne"/>
              </a:rPr>
              <a:t>- Discuss how AI is even entering the art world, with algorithms creating artworks that have been auctioned for thousands of dollars.</a:t>
            </a:r>
          </a:p>
          <a:p>
            <a:pPr marL="0" indent="0">
              <a:buFontTx/>
              <a:buNone/>
            </a:pPr>
            <a:r>
              <a:rPr lang="en-AU" dirty="0"/>
              <a:t>- Watch all the Tutorials first and then demo the site before getting students to complete the tasks on the next page of the </a:t>
            </a:r>
            <a:r>
              <a:rPr lang="en-AU" dirty="0" err="1"/>
              <a:t>powerpoint</a:t>
            </a:r>
            <a:endParaRPr lang="en-AU" dirty="0"/>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4</a:t>
            </a:fld>
            <a:endParaRPr lang="en-AU"/>
          </a:p>
        </p:txBody>
      </p:sp>
    </p:spTree>
    <p:extLst>
      <p:ext uri="{BB962C8B-B14F-4D97-AF65-F5344CB8AC3E}">
        <p14:creationId xmlns:p14="http://schemas.microsoft.com/office/powerpoint/2010/main" val="355305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task as described</a:t>
            </a:r>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5</a:t>
            </a:fld>
            <a:endParaRPr lang="en-AU"/>
          </a:p>
        </p:txBody>
      </p:sp>
    </p:spTree>
    <p:extLst>
      <p:ext uri="{BB962C8B-B14F-4D97-AF65-F5344CB8AC3E}">
        <p14:creationId xmlns:p14="http://schemas.microsoft.com/office/powerpoint/2010/main" val="262681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task as described above</a:t>
            </a:r>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6</a:t>
            </a:fld>
            <a:endParaRPr lang="en-AU"/>
          </a:p>
        </p:txBody>
      </p:sp>
    </p:spTree>
    <p:extLst>
      <p:ext uri="{BB962C8B-B14F-4D97-AF65-F5344CB8AC3E}">
        <p14:creationId xmlns:p14="http://schemas.microsoft.com/office/powerpoint/2010/main" val="36751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tutorial videos and then demonstrate the playground.</a:t>
            </a:r>
          </a:p>
          <a:p>
            <a:r>
              <a:rPr lang="en-US" dirty="0"/>
              <a:t>Have the students then use the playground to answer the questions (5-7 min)</a:t>
            </a:r>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7</a:t>
            </a:fld>
            <a:endParaRPr lang="en-AU"/>
          </a:p>
        </p:txBody>
      </p:sp>
    </p:spTree>
    <p:extLst>
      <p:ext uri="{BB962C8B-B14F-4D97-AF65-F5344CB8AC3E}">
        <p14:creationId xmlns:p14="http://schemas.microsoft.com/office/powerpoint/2010/main" val="227391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Share that Siri uses machine learning to understand accents, citing that it can now understand over 20 languages.</a:t>
            </a:r>
          </a:p>
          <a:p>
            <a:pPr algn="l">
              <a:buFont typeface="Arial" panose="020B0604020202020204" pitchFamily="34" charset="0"/>
              <a:buChar char="•"/>
            </a:pPr>
            <a:r>
              <a:rPr lang="en-US" b="0" i="0" dirty="0">
                <a:solidFill>
                  <a:srgbClr val="D1D5DB"/>
                </a:solidFill>
                <a:effectLst/>
                <a:latin typeface="Söhne"/>
              </a:rPr>
              <a:t>Mention the Netflix Prize, a competition to improve Netflix's recommendation algorithm, which had a $1 million reward.</a:t>
            </a:r>
          </a:p>
          <a:p>
            <a:pPr algn="l">
              <a:buFont typeface="Arial" panose="020B0604020202020204" pitchFamily="34" charset="0"/>
              <a:buChar char="•"/>
            </a:pPr>
            <a:r>
              <a:rPr lang="en-US" b="0" i="0" dirty="0">
                <a:solidFill>
                  <a:srgbClr val="D1D5DB"/>
                </a:solidFill>
                <a:effectLst/>
                <a:latin typeface="Söhne"/>
              </a:rPr>
              <a:t>Ask, "Did you know that Facebook's algorithm can predict if a relationship will last based on interaction metrics?"</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8</a:t>
            </a:fld>
            <a:endParaRPr lang="en-AU"/>
          </a:p>
        </p:txBody>
      </p:sp>
    </p:spTree>
    <p:extLst>
      <p:ext uri="{BB962C8B-B14F-4D97-AF65-F5344CB8AC3E}">
        <p14:creationId xmlns:p14="http://schemas.microsoft.com/office/powerpoint/2010/main" val="194315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State that Google Photos can distinguish between individual pets, not just humans, thanks to advanced image recognition.</a:t>
            </a:r>
          </a:p>
          <a:p>
            <a:pPr algn="l">
              <a:buFont typeface="Arial" panose="020B0604020202020204" pitchFamily="34" charset="0"/>
              <a:buChar char="•"/>
            </a:pPr>
            <a:r>
              <a:rPr lang="en-US" b="0" i="0" dirty="0">
                <a:solidFill>
                  <a:srgbClr val="D1D5DB"/>
                </a:solidFill>
                <a:effectLst/>
                <a:latin typeface="Söhne"/>
              </a:rPr>
              <a:t>Share the fact that the Turing Test, designed to measure a machine's ability to exhibit human-like intelligence, has been "passed" under certain conditions by chatbots like Eugene </a:t>
            </a:r>
            <a:r>
              <a:rPr lang="en-US" b="0" i="0" dirty="0" err="1">
                <a:solidFill>
                  <a:srgbClr val="D1D5DB"/>
                </a:solidFill>
                <a:effectLst/>
                <a:latin typeface="Söhne"/>
              </a:rPr>
              <a:t>Goostman</a:t>
            </a:r>
            <a:r>
              <a:rPr lang="en-US" b="0" i="0" dirty="0">
                <a:solidFill>
                  <a:srgbClr val="D1D5DB"/>
                </a:solidFill>
                <a:effectLst/>
                <a:latin typeface="Söhne"/>
              </a:rPr>
              <a:t>.</a:t>
            </a:r>
          </a:p>
          <a:p>
            <a:pPr algn="l">
              <a:buFont typeface="Arial" panose="020B0604020202020204" pitchFamily="34" charset="0"/>
              <a:buChar char="•"/>
            </a:pPr>
            <a:r>
              <a:rPr lang="en-US" b="0" i="0" dirty="0">
                <a:solidFill>
                  <a:srgbClr val="D1D5DB"/>
                </a:solidFill>
                <a:effectLst/>
                <a:latin typeface="Söhne"/>
              </a:rPr>
              <a:t>Discuss the 2016 Go match where Google's AlphaGo defeated world champion Lee Sedol, marking a milestone in AI capabilities.</a:t>
            </a:r>
          </a:p>
          <a:p>
            <a:endParaRPr lang="en-AU" dirty="0"/>
          </a:p>
        </p:txBody>
      </p:sp>
      <p:sp>
        <p:nvSpPr>
          <p:cNvPr id="4" name="Slide Number Placeholder 3"/>
          <p:cNvSpPr>
            <a:spLocks noGrp="1"/>
          </p:cNvSpPr>
          <p:nvPr>
            <p:ph type="sldNum" sz="quarter" idx="5"/>
          </p:nvPr>
        </p:nvSpPr>
        <p:spPr/>
        <p:txBody>
          <a:bodyPr/>
          <a:lstStyle/>
          <a:p>
            <a:fld id="{7DA4083E-0D9F-4FC3-AD5A-4C25C55A80FB}" type="slidenum">
              <a:rPr lang="en-AU" smtClean="0"/>
              <a:t>9</a:t>
            </a:fld>
            <a:endParaRPr lang="en-AU"/>
          </a:p>
        </p:txBody>
      </p:sp>
    </p:spTree>
    <p:extLst>
      <p:ext uri="{BB962C8B-B14F-4D97-AF65-F5344CB8AC3E}">
        <p14:creationId xmlns:p14="http://schemas.microsoft.com/office/powerpoint/2010/main" val="73924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lstStyle>
            <a:lvl1pPr algn="ctr">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5767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87751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403561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340635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78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300154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29806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272640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153207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167622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B713420B-D812-4E7F-8E9F-521F5ECDAAC0}" type="datetimeFigureOut">
              <a:rPr lang="en-AU" smtClean="0"/>
              <a:t>5/10/2023</a:t>
            </a:fld>
            <a:endParaRPr lang="en-AU"/>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82F41E9E-C332-4039-9552-162E47DD8CDD}" type="slidenum">
              <a:rPr lang="en-AU" smtClean="0"/>
              <a:t>‹#›</a:t>
            </a:fld>
            <a:endParaRPr lang="en-AU"/>
          </a:p>
        </p:txBody>
      </p:sp>
    </p:spTree>
    <p:extLst>
      <p:ext uri="{BB962C8B-B14F-4D97-AF65-F5344CB8AC3E}">
        <p14:creationId xmlns:p14="http://schemas.microsoft.com/office/powerpoint/2010/main" val="313872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lIns="109728" tIns="109728" rIns="109728" bIns="9144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lIns="109728" tIns="109728" rIns="109728" bIns="9144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lIns="109728" tIns="109728" rIns="109728" bIns="91440" anchor="ctr"/>
          <a:lstStyle>
            <a:lvl1pPr algn="l">
              <a:defRPr sz="1000" cap="all" spc="300" baseline="0">
                <a:solidFill>
                  <a:schemeClr val="tx1">
                    <a:alpha val="70000"/>
                  </a:schemeClr>
                </a:solidFill>
              </a:defRPr>
            </a:lvl1pPr>
          </a:lstStyle>
          <a:p>
            <a:fld id="{B713420B-D812-4E7F-8E9F-521F5ECDAAC0}" type="datetimeFigureOut">
              <a:rPr lang="en-AU" smtClean="0"/>
              <a:t>5/10/2023</a:t>
            </a:fld>
            <a:endParaRPr lang="en-AU"/>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lIns="109728" tIns="109728" rIns="109728" bIns="91440" anchor="ctr"/>
          <a:lstStyle>
            <a:lvl1pPr algn="ctr">
              <a:defRPr sz="1000" cap="none" spc="300" baseline="0">
                <a:solidFill>
                  <a:schemeClr val="tx1">
                    <a:alpha val="70000"/>
                  </a:schemeClr>
                </a:solidFill>
              </a:defRPr>
            </a:lvl1pPr>
          </a:lstStyle>
          <a:p>
            <a:endParaRPr lang="en-AU"/>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lIns="109728" tIns="109728" rIns="109728" bIns="91440" anchor="ctr"/>
          <a:lstStyle>
            <a:lvl1pPr algn="r">
              <a:defRPr sz="1000" cap="all" spc="300" baseline="0">
                <a:solidFill>
                  <a:schemeClr val="tx1">
                    <a:alpha val="70000"/>
                  </a:schemeClr>
                </a:solidFill>
              </a:defRPr>
            </a:lvl1pPr>
          </a:lstStyle>
          <a:p>
            <a:fld id="{82F41E9E-C332-4039-9552-162E47DD8CDD}" type="slidenum">
              <a:rPr lang="en-AU" smtClean="0"/>
              <a:t>‹#›</a:t>
            </a:fld>
            <a:endParaRPr lang="en-AU"/>
          </a:p>
        </p:txBody>
      </p:sp>
    </p:spTree>
    <p:extLst>
      <p:ext uri="{BB962C8B-B14F-4D97-AF65-F5344CB8AC3E}">
        <p14:creationId xmlns:p14="http://schemas.microsoft.com/office/powerpoint/2010/main" val="6008198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2800" b="0" i="0" kern="1200" cap="none" spc="3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spc="9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0" kern="1200" spc="9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spc="9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0" kern="1200" spc="9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spc="9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hyperlink" Target="https://www.youtube.com/playlist?list=PLJfHZtseuscuTQfodmFnbZ3rBgCWsRT9t" TargetMode="External"/><Relationship Id="rId4" Type="http://schemas.openxmlformats.org/officeDocument/2006/relationships/hyperlink" Target="https://teachablemachine.withgoogl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scherlund.blogspot.com/2018/04/what-you-need-to-know-about-artificial.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QczhVg5Ha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playground.tensorflow.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0FF5-CBC0-2E74-1531-69DF9CE23C2D}"/>
              </a:ext>
            </a:extLst>
          </p:cNvPr>
          <p:cNvSpPr>
            <a:spLocks noGrp="1"/>
          </p:cNvSpPr>
          <p:nvPr>
            <p:ph type="ctrTitle"/>
          </p:nvPr>
        </p:nvSpPr>
        <p:spPr>
          <a:xfrm>
            <a:off x="1079510" y="4602163"/>
            <a:ext cx="4457690" cy="1720850"/>
          </a:xfrm>
        </p:spPr>
        <p:txBody>
          <a:bodyPr anchor="ctr">
            <a:normAutofit/>
          </a:bodyPr>
          <a:lstStyle/>
          <a:p>
            <a:pPr algn="l"/>
            <a:r>
              <a:rPr lang="en-AU" dirty="0"/>
              <a:t>How AI works and ethical challenges</a:t>
            </a:r>
          </a:p>
        </p:txBody>
      </p:sp>
      <p:sp>
        <p:nvSpPr>
          <p:cNvPr id="3" name="Subtitle 2">
            <a:extLst>
              <a:ext uri="{FF2B5EF4-FFF2-40B4-BE49-F238E27FC236}">
                <a16:creationId xmlns:a16="http://schemas.microsoft.com/office/drawing/2014/main" id="{94E201CF-EB5A-829D-A479-61B53B74CBA3}"/>
              </a:ext>
            </a:extLst>
          </p:cNvPr>
          <p:cNvSpPr>
            <a:spLocks noGrp="1"/>
          </p:cNvSpPr>
          <p:nvPr>
            <p:ph type="subTitle" idx="1"/>
          </p:nvPr>
        </p:nvSpPr>
        <p:spPr>
          <a:xfrm>
            <a:off x="6654801" y="4602163"/>
            <a:ext cx="4451347" cy="1720850"/>
          </a:xfrm>
        </p:spPr>
        <p:txBody>
          <a:bodyPr anchor="ctr">
            <a:normAutofit/>
          </a:bodyPr>
          <a:lstStyle/>
          <a:p>
            <a:r>
              <a:rPr lang="en-US" dirty="0"/>
              <a:t>Session 2</a:t>
            </a:r>
            <a:br>
              <a:rPr lang="en-US" dirty="0"/>
            </a:br>
            <a:r>
              <a:rPr lang="en-US" dirty="0"/>
              <a:t>Nossal High School</a:t>
            </a:r>
            <a:br>
              <a:rPr lang="en-US" dirty="0"/>
            </a:br>
            <a:r>
              <a:rPr lang="en-US" dirty="0"/>
              <a:t>Yr 9 Digital Technologies</a:t>
            </a:r>
            <a:endParaRPr lang="en-AU" dirty="0"/>
          </a:p>
        </p:txBody>
      </p:sp>
      <p:pic>
        <p:nvPicPr>
          <p:cNvPr id="14" name="Picture 3">
            <a:extLst>
              <a:ext uri="{FF2B5EF4-FFF2-40B4-BE49-F238E27FC236}">
                <a16:creationId xmlns:a16="http://schemas.microsoft.com/office/drawing/2014/main" id="{B73446F2-76A1-35A6-7EA2-A7FEA1459803}"/>
              </a:ext>
            </a:extLst>
          </p:cNvPr>
          <p:cNvPicPr>
            <a:picLocks noChangeAspect="1"/>
          </p:cNvPicPr>
          <p:nvPr/>
        </p:nvPicPr>
        <p:blipFill rotWithShape="1">
          <a:blip r:embed="rId4"/>
          <a:srcRect t="38435" b="14522"/>
          <a:stretch/>
        </p:blipFill>
        <p:spPr>
          <a:xfrm>
            <a:off x="20" y="10"/>
            <a:ext cx="12191977" cy="4014777"/>
          </a:xfrm>
          <a:prstGeom prst="rect">
            <a:avLst/>
          </a:prstGeom>
        </p:spPr>
      </p:pic>
    </p:spTree>
    <p:extLst>
      <p:ext uri="{BB962C8B-B14F-4D97-AF65-F5344CB8AC3E}">
        <p14:creationId xmlns:p14="http://schemas.microsoft.com/office/powerpoint/2010/main" val="9618332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8792-13F2-C1EE-7471-8704CF1DB506}"/>
              </a:ext>
            </a:extLst>
          </p:cNvPr>
          <p:cNvSpPr>
            <a:spLocks noGrp="1"/>
          </p:cNvSpPr>
          <p:nvPr>
            <p:ph type="title"/>
          </p:nvPr>
        </p:nvSpPr>
        <p:spPr/>
        <p:txBody>
          <a:bodyPr/>
          <a:lstStyle/>
          <a:p>
            <a:r>
              <a:rPr lang="en-US" dirty="0"/>
              <a:t>Machine Learning &amp; Deep Learning in Our World</a:t>
            </a:r>
            <a:endParaRPr lang="en-AU" dirty="0"/>
          </a:p>
        </p:txBody>
      </p:sp>
      <p:sp>
        <p:nvSpPr>
          <p:cNvPr id="3" name="Content Placeholder 2">
            <a:extLst>
              <a:ext uri="{FF2B5EF4-FFF2-40B4-BE49-F238E27FC236}">
                <a16:creationId xmlns:a16="http://schemas.microsoft.com/office/drawing/2014/main" id="{D6292B44-DE25-E1E2-644D-5FB910F64431}"/>
              </a:ext>
            </a:extLst>
          </p:cNvPr>
          <p:cNvSpPr>
            <a:spLocks noGrp="1"/>
          </p:cNvSpPr>
          <p:nvPr>
            <p:ph idx="1"/>
          </p:nvPr>
        </p:nvSpPr>
        <p:spPr>
          <a:xfrm>
            <a:off x="1079500" y="1790700"/>
            <a:ext cx="10026650" cy="4999399"/>
          </a:xfrm>
        </p:spPr>
        <p:txBody>
          <a:bodyPr/>
          <a:lstStyle/>
          <a:p>
            <a:pPr marL="0" indent="0" algn="l">
              <a:buNone/>
            </a:pPr>
            <a:r>
              <a:rPr lang="en-US" b="1" i="0" dirty="0">
                <a:solidFill>
                  <a:srgbClr val="D1D5DB"/>
                </a:solidFill>
                <a:effectLst/>
                <a:latin typeface="Söhne"/>
              </a:rPr>
              <a:t>Future Prospects</a:t>
            </a:r>
            <a:endParaRPr lang="en-US" b="0" i="0" dirty="0">
              <a:solidFill>
                <a:srgbClr val="D1D5DB"/>
              </a:solidFill>
              <a:effectLst/>
              <a:latin typeface="Söhne"/>
            </a:endParaRPr>
          </a:p>
          <a:p>
            <a:pPr marL="0" indent="0" algn="l">
              <a:buNone/>
            </a:pPr>
            <a:r>
              <a:rPr lang="en-US" b="1" i="0" dirty="0">
                <a:solidFill>
                  <a:srgbClr val="D1D5DB"/>
                </a:solidFill>
                <a:effectLst/>
                <a:latin typeface="Söhne"/>
              </a:rPr>
              <a:t>Climate Change</a:t>
            </a:r>
            <a:r>
              <a:rPr lang="en-US" b="0" i="0" dirty="0">
                <a:solidFill>
                  <a:srgbClr val="D1D5DB"/>
                </a:solidFill>
                <a:effectLst/>
                <a:latin typeface="Söhne"/>
              </a:rPr>
              <a:t>: Predictive models for weather and climate</a:t>
            </a:r>
            <a:br>
              <a:rPr lang="en-US" b="0" i="0" dirty="0">
                <a:solidFill>
                  <a:srgbClr val="D1D5DB"/>
                </a:solidFill>
                <a:effectLst/>
                <a:latin typeface="Söhne"/>
              </a:rPr>
            </a:br>
            <a:r>
              <a:rPr lang="en-US" b="1" i="0" dirty="0">
                <a:solidFill>
                  <a:srgbClr val="D1D5DB"/>
                </a:solidFill>
                <a:effectLst/>
                <a:latin typeface="Söhne"/>
              </a:rPr>
              <a:t>Medicine</a:t>
            </a:r>
            <a:r>
              <a:rPr lang="en-US" b="0" i="0" dirty="0">
                <a:solidFill>
                  <a:srgbClr val="D1D5DB"/>
                </a:solidFill>
                <a:effectLst/>
                <a:latin typeface="Söhne"/>
              </a:rPr>
              <a:t>: Drug discovery, genomics</a:t>
            </a:r>
            <a:br>
              <a:rPr lang="en-US" b="0" i="0" dirty="0">
                <a:solidFill>
                  <a:srgbClr val="D1D5DB"/>
                </a:solidFill>
                <a:effectLst/>
                <a:latin typeface="Söhne"/>
              </a:rPr>
            </a:br>
            <a:r>
              <a:rPr lang="en-US" b="1" i="0" dirty="0">
                <a:solidFill>
                  <a:srgbClr val="D1D5DB"/>
                </a:solidFill>
                <a:effectLst/>
                <a:latin typeface="Söhne"/>
              </a:rPr>
              <a:t>Smart Cities</a:t>
            </a:r>
            <a:r>
              <a:rPr lang="en-US" b="0" i="0" dirty="0">
                <a:solidFill>
                  <a:srgbClr val="D1D5DB"/>
                </a:solidFill>
                <a:effectLst/>
                <a:latin typeface="Söhne"/>
              </a:rPr>
              <a:t>: Internet of Things (IoT) applications for energy management, public safety</a:t>
            </a:r>
          </a:p>
          <a:p>
            <a:pPr marL="0" indent="0" algn="l">
              <a:buNone/>
            </a:pPr>
            <a:endParaRPr lang="en-AU" b="0" i="0" dirty="0">
              <a:solidFill>
                <a:srgbClr val="D1D5DB"/>
              </a:solidFill>
              <a:effectLst/>
              <a:latin typeface="Söhne"/>
            </a:endParaRPr>
          </a:p>
          <a:p>
            <a:br>
              <a:rPr lang="en-AU" dirty="0"/>
            </a:br>
            <a:endParaRPr lang="en-AU" dirty="0"/>
          </a:p>
        </p:txBody>
      </p:sp>
    </p:spTree>
    <p:extLst>
      <p:ext uri="{BB962C8B-B14F-4D97-AF65-F5344CB8AC3E}">
        <p14:creationId xmlns:p14="http://schemas.microsoft.com/office/powerpoint/2010/main" val="246745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4FFA-5F08-75E2-8FCC-8D9943D6B51A}"/>
              </a:ext>
            </a:extLst>
          </p:cNvPr>
          <p:cNvSpPr>
            <a:spLocks noGrp="1"/>
          </p:cNvSpPr>
          <p:nvPr>
            <p:ph type="title"/>
          </p:nvPr>
        </p:nvSpPr>
        <p:spPr/>
        <p:txBody>
          <a:bodyPr/>
          <a:lstStyle/>
          <a:p>
            <a:r>
              <a:rPr lang="en-US" dirty="0"/>
              <a:t>Activity</a:t>
            </a:r>
            <a:endParaRPr lang="en-AU" dirty="0"/>
          </a:p>
        </p:txBody>
      </p:sp>
      <p:sp>
        <p:nvSpPr>
          <p:cNvPr id="3" name="Content Placeholder 2">
            <a:extLst>
              <a:ext uri="{FF2B5EF4-FFF2-40B4-BE49-F238E27FC236}">
                <a16:creationId xmlns:a16="http://schemas.microsoft.com/office/drawing/2014/main" id="{14DD5D9D-4D9E-FC51-2606-24631D7C8B1C}"/>
              </a:ext>
            </a:extLst>
          </p:cNvPr>
          <p:cNvSpPr>
            <a:spLocks noGrp="1"/>
          </p:cNvSpPr>
          <p:nvPr>
            <p:ph idx="1"/>
          </p:nvPr>
        </p:nvSpPr>
        <p:spPr>
          <a:xfrm>
            <a:off x="1079500" y="1790700"/>
            <a:ext cx="10026650" cy="4248150"/>
          </a:xfrm>
        </p:spPr>
        <p:txBody>
          <a:bodyPr/>
          <a:lstStyle/>
          <a:p>
            <a:pPr marL="0" indent="0">
              <a:buNone/>
            </a:pPr>
            <a:r>
              <a:rPr lang="en-US" dirty="0"/>
              <a:t>Scenario:</a:t>
            </a:r>
          </a:p>
          <a:p>
            <a:pPr marL="0" indent="0">
              <a:buNone/>
            </a:pPr>
            <a:r>
              <a:rPr lang="en-US" dirty="0"/>
              <a:t>Let’s imagine that all teachers stopped being responsible for the correction of your work (essays, tests, homework) and the job was handed over to an AI engine. This engine needs to be trained in order to complete the work. We are going to evaluate the implications of this project...</a:t>
            </a:r>
          </a:p>
          <a:p>
            <a:pPr marL="0" indent="0">
              <a:buNone/>
            </a:pPr>
            <a:endParaRPr lang="en-US" dirty="0"/>
          </a:p>
          <a:p>
            <a:pPr marL="0" indent="0">
              <a:buNone/>
            </a:pPr>
            <a:r>
              <a:rPr lang="en-US" dirty="0"/>
              <a:t>Objective: </a:t>
            </a:r>
          </a:p>
          <a:p>
            <a:pPr marL="0" indent="0">
              <a:buNone/>
            </a:pPr>
            <a:r>
              <a:rPr lang="en-US" dirty="0"/>
              <a:t>To critically evaluate the ethical implications of using an AI engine for grading student work in educational settings.</a:t>
            </a:r>
          </a:p>
        </p:txBody>
      </p:sp>
      <p:pic>
        <p:nvPicPr>
          <p:cNvPr id="4098" name="Picture 2" descr="Artificial intelligence will never replace human teachers – Monash Lens">
            <a:extLst>
              <a:ext uri="{FF2B5EF4-FFF2-40B4-BE49-F238E27FC236}">
                <a16:creationId xmlns:a16="http://schemas.microsoft.com/office/drawing/2014/main" id="{5FD51682-B887-458A-5DFF-7B3FA3971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343" y="448468"/>
            <a:ext cx="25717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57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3263-660B-96AB-6DF8-7BF75AFF3D1D}"/>
              </a:ext>
            </a:extLst>
          </p:cNvPr>
          <p:cNvSpPr>
            <a:spLocks noGrp="1"/>
          </p:cNvSpPr>
          <p:nvPr>
            <p:ph type="title"/>
          </p:nvPr>
        </p:nvSpPr>
        <p:spPr/>
        <p:txBody>
          <a:bodyPr/>
          <a:lstStyle/>
          <a:p>
            <a:r>
              <a:rPr lang="en-US" dirty="0"/>
              <a:t>Activity (continued)</a:t>
            </a:r>
            <a:endParaRPr lang="en-AU" dirty="0"/>
          </a:p>
        </p:txBody>
      </p:sp>
      <p:sp>
        <p:nvSpPr>
          <p:cNvPr id="3" name="Content Placeholder 2">
            <a:extLst>
              <a:ext uri="{FF2B5EF4-FFF2-40B4-BE49-F238E27FC236}">
                <a16:creationId xmlns:a16="http://schemas.microsoft.com/office/drawing/2014/main" id="{B153AEED-F5E0-23B9-69C7-4AAC83847CAD}"/>
              </a:ext>
            </a:extLst>
          </p:cNvPr>
          <p:cNvSpPr>
            <a:spLocks noGrp="1"/>
          </p:cNvSpPr>
          <p:nvPr>
            <p:ph idx="1"/>
          </p:nvPr>
        </p:nvSpPr>
        <p:spPr/>
        <p:txBody>
          <a:bodyPr/>
          <a:lstStyle/>
          <a:p>
            <a:pPr marL="0" indent="0">
              <a:buNone/>
            </a:pPr>
            <a:r>
              <a:rPr lang="en-US" b="1" dirty="0"/>
              <a:t>Discussion:</a:t>
            </a:r>
          </a:p>
          <a:p>
            <a:pPr marL="0" indent="0">
              <a:buNone/>
            </a:pPr>
            <a:r>
              <a:rPr lang="en-US" dirty="0"/>
              <a:t>What do we think about such a scenario? </a:t>
            </a:r>
            <a:br>
              <a:rPr lang="en-US" dirty="0"/>
            </a:br>
            <a:r>
              <a:rPr lang="en-US" dirty="0"/>
              <a:t>Gut feelings? Good/Bad/Don’t Care?</a:t>
            </a:r>
          </a:p>
          <a:p>
            <a:pPr marL="0" indent="0">
              <a:buNone/>
            </a:pPr>
            <a:r>
              <a:rPr lang="en-US" dirty="0"/>
              <a:t>Who are the stakeholders involved? </a:t>
            </a:r>
            <a:br>
              <a:rPr lang="en-US" dirty="0"/>
            </a:br>
            <a:r>
              <a:rPr lang="en-US" dirty="0"/>
              <a:t>What might they think from their different perspectives?</a:t>
            </a:r>
            <a:endParaRPr lang="en-AU" dirty="0"/>
          </a:p>
        </p:txBody>
      </p:sp>
      <p:pic>
        <p:nvPicPr>
          <p:cNvPr id="5122" name="Picture 2" descr="How AI-driven Performance Feedback Can Make You a Better Manager -  Spiceworks">
            <a:extLst>
              <a:ext uri="{FF2B5EF4-FFF2-40B4-BE49-F238E27FC236}">
                <a16:creationId xmlns:a16="http://schemas.microsoft.com/office/drawing/2014/main" id="{A223F398-1AC1-E8BD-DD78-A060F89F4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832" y="496093"/>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9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3263-660B-96AB-6DF8-7BF75AFF3D1D}"/>
              </a:ext>
            </a:extLst>
          </p:cNvPr>
          <p:cNvSpPr>
            <a:spLocks noGrp="1"/>
          </p:cNvSpPr>
          <p:nvPr>
            <p:ph type="title"/>
          </p:nvPr>
        </p:nvSpPr>
        <p:spPr/>
        <p:txBody>
          <a:bodyPr/>
          <a:lstStyle/>
          <a:p>
            <a:r>
              <a:rPr lang="en-US" dirty="0"/>
              <a:t>Activity (continued)</a:t>
            </a:r>
            <a:endParaRPr lang="en-AU" dirty="0"/>
          </a:p>
        </p:txBody>
      </p:sp>
      <p:sp>
        <p:nvSpPr>
          <p:cNvPr id="3" name="Content Placeholder 2">
            <a:extLst>
              <a:ext uri="{FF2B5EF4-FFF2-40B4-BE49-F238E27FC236}">
                <a16:creationId xmlns:a16="http://schemas.microsoft.com/office/drawing/2014/main" id="{B153AEED-F5E0-23B9-69C7-4AAC83847CAD}"/>
              </a:ext>
            </a:extLst>
          </p:cNvPr>
          <p:cNvSpPr>
            <a:spLocks noGrp="1"/>
          </p:cNvSpPr>
          <p:nvPr>
            <p:ph idx="1"/>
          </p:nvPr>
        </p:nvSpPr>
        <p:spPr>
          <a:xfrm>
            <a:off x="1079500" y="1790700"/>
            <a:ext cx="10026650" cy="4743450"/>
          </a:xfrm>
        </p:spPr>
        <p:txBody>
          <a:bodyPr/>
          <a:lstStyle/>
          <a:p>
            <a:pPr marL="0" indent="0" algn="l">
              <a:buNone/>
            </a:pPr>
            <a:r>
              <a:rPr lang="en-US" b="1" i="0" dirty="0">
                <a:solidFill>
                  <a:srgbClr val="D1D5DB"/>
                </a:solidFill>
                <a:effectLst/>
                <a:latin typeface="Söhne"/>
              </a:rPr>
              <a:t>Ethical Factors to Consider</a:t>
            </a:r>
            <a:endParaRPr lang="en-US" b="0" i="0" dirty="0">
              <a:solidFill>
                <a:srgbClr val="D1D5DB"/>
              </a:solidFill>
              <a:effectLst/>
              <a:latin typeface="Söhne"/>
            </a:endParaRPr>
          </a:p>
          <a:p>
            <a:pPr marL="0" indent="0" algn="l">
              <a:buNone/>
            </a:pPr>
            <a:r>
              <a:rPr lang="en-US" b="1" i="0" dirty="0">
                <a:solidFill>
                  <a:srgbClr val="D1D5DB"/>
                </a:solidFill>
                <a:effectLst/>
                <a:latin typeface="Söhne"/>
              </a:rPr>
              <a:t>Fairness</a:t>
            </a:r>
            <a:r>
              <a:rPr lang="en-US" b="0" i="0" dirty="0">
                <a:solidFill>
                  <a:srgbClr val="D1D5DB"/>
                </a:solidFill>
                <a:effectLst/>
                <a:latin typeface="Söhne"/>
              </a:rPr>
              <a:t>: Is the AI engine equally accurate for all students, regardless of writing style, language proficiency, etc.?</a:t>
            </a:r>
            <a:br>
              <a:rPr lang="en-US" b="0" i="0" dirty="0">
                <a:solidFill>
                  <a:srgbClr val="D1D5DB"/>
                </a:solidFill>
                <a:effectLst/>
                <a:latin typeface="Söhne"/>
              </a:rPr>
            </a:br>
            <a:r>
              <a:rPr lang="en-US" b="1" i="0" dirty="0">
                <a:solidFill>
                  <a:srgbClr val="D1D5DB"/>
                </a:solidFill>
                <a:effectLst/>
                <a:latin typeface="Söhne"/>
              </a:rPr>
              <a:t>Accountability</a:t>
            </a:r>
            <a:r>
              <a:rPr lang="en-US" b="0" i="0" dirty="0">
                <a:solidFill>
                  <a:srgbClr val="D1D5DB"/>
                </a:solidFill>
                <a:effectLst/>
                <a:latin typeface="Söhne"/>
              </a:rPr>
              <a:t>: Who is responsible if the AI engine makes a mistake or is biased?</a:t>
            </a:r>
            <a:br>
              <a:rPr lang="en-US" b="0" i="0" dirty="0">
                <a:solidFill>
                  <a:srgbClr val="D1D5DB"/>
                </a:solidFill>
                <a:effectLst/>
                <a:latin typeface="Söhne"/>
              </a:rPr>
            </a:br>
            <a:r>
              <a:rPr lang="en-US" b="1" i="0" dirty="0">
                <a:solidFill>
                  <a:srgbClr val="D1D5DB"/>
                </a:solidFill>
                <a:effectLst/>
                <a:latin typeface="Söhne"/>
              </a:rPr>
              <a:t>Transparency</a:t>
            </a:r>
            <a:r>
              <a:rPr lang="en-US" b="0" i="0" dirty="0">
                <a:solidFill>
                  <a:srgbClr val="D1D5DB"/>
                </a:solidFill>
                <a:effectLst/>
                <a:latin typeface="Söhne"/>
              </a:rPr>
              <a:t>: Do stakeholders know how the AI engine works and how decisions are made?</a:t>
            </a:r>
            <a:br>
              <a:rPr lang="en-US" b="0" i="0" dirty="0">
                <a:solidFill>
                  <a:srgbClr val="D1D5DB"/>
                </a:solidFill>
                <a:effectLst/>
                <a:latin typeface="Söhne"/>
              </a:rPr>
            </a:br>
            <a:r>
              <a:rPr lang="en-US" b="1" i="0" dirty="0">
                <a:solidFill>
                  <a:srgbClr val="D1D5DB"/>
                </a:solidFill>
                <a:effectLst/>
                <a:latin typeface="Söhne"/>
              </a:rPr>
              <a:t>Data Privacy</a:t>
            </a:r>
            <a:r>
              <a:rPr lang="en-US" b="0" i="0" dirty="0">
                <a:solidFill>
                  <a:srgbClr val="D1D5DB"/>
                </a:solidFill>
                <a:effectLst/>
                <a:latin typeface="Söhne"/>
              </a:rPr>
              <a:t>: How is student data handled, stored, and protected?</a:t>
            </a:r>
            <a:br>
              <a:rPr lang="en-US" b="0" i="0" dirty="0">
                <a:solidFill>
                  <a:srgbClr val="D1D5DB"/>
                </a:solidFill>
                <a:effectLst/>
                <a:latin typeface="Söhne"/>
              </a:rPr>
            </a:br>
            <a:r>
              <a:rPr lang="en-US" b="1" i="0" dirty="0">
                <a:solidFill>
                  <a:srgbClr val="D1D5DB"/>
                </a:solidFill>
                <a:effectLst/>
                <a:latin typeface="Söhne"/>
              </a:rPr>
              <a:t>Societal Impact</a:t>
            </a:r>
            <a:r>
              <a:rPr lang="en-US" b="0" i="0" dirty="0">
                <a:solidFill>
                  <a:srgbClr val="D1D5DB"/>
                </a:solidFill>
                <a:effectLst/>
                <a:latin typeface="Söhne"/>
              </a:rPr>
              <a:t>: What are the broader implications for the teaching profession and the educational system?</a:t>
            </a:r>
            <a:br>
              <a:rPr lang="en-US" b="0" i="0" dirty="0">
                <a:solidFill>
                  <a:srgbClr val="D1D5DB"/>
                </a:solidFill>
                <a:effectLst/>
                <a:latin typeface="Söhne"/>
              </a:rPr>
            </a:br>
            <a:r>
              <a:rPr lang="en-US" b="1" i="0" dirty="0">
                <a:solidFill>
                  <a:srgbClr val="D1D5DB"/>
                </a:solidFill>
                <a:effectLst/>
                <a:latin typeface="Söhne"/>
              </a:rPr>
              <a:t>Accessibility</a:t>
            </a:r>
            <a:r>
              <a:rPr lang="en-US" b="0" i="0" dirty="0">
                <a:solidFill>
                  <a:srgbClr val="D1D5DB"/>
                </a:solidFill>
                <a:effectLst/>
                <a:latin typeface="Söhne"/>
              </a:rPr>
              <a:t>: Is the technology accessible to all students/teachers, including those with disabilities, low incomes, regional areas, etc.?</a:t>
            </a:r>
          </a:p>
          <a:p>
            <a:pPr marL="0" indent="0" algn="l">
              <a:buNone/>
            </a:pPr>
            <a:r>
              <a:rPr lang="en-US" b="1" u="sng" dirty="0">
                <a:solidFill>
                  <a:srgbClr val="D1D5DB"/>
                </a:solidFill>
                <a:latin typeface="Söhne"/>
              </a:rPr>
              <a:t>From a student perspective, discuss in your table groups the ethical factors listed.</a:t>
            </a:r>
            <a:endParaRPr lang="en-US" b="1" i="0" u="sng" dirty="0">
              <a:solidFill>
                <a:srgbClr val="D1D5DB"/>
              </a:solidFill>
              <a:effectLst/>
              <a:latin typeface="Söhne"/>
            </a:endParaRPr>
          </a:p>
          <a:p>
            <a:pPr marL="0" indent="0">
              <a:buNone/>
            </a:pPr>
            <a:endParaRPr lang="en-AU" dirty="0"/>
          </a:p>
        </p:txBody>
      </p:sp>
      <p:pic>
        <p:nvPicPr>
          <p:cNvPr id="6146" name="Picture 2" descr="Private AI: Here's What You Need To Know About Protecting Your Data In the  Digital Age">
            <a:extLst>
              <a:ext uri="{FF2B5EF4-FFF2-40B4-BE49-F238E27FC236}">
                <a16:creationId xmlns:a16="http://schemas.microsoft.com/office/drawing/2014/main" id="{1101DBEC-3BAA-584C-5FF2-AB18255E7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95" y="53895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2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87" name="Rectangle 7176">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13263-660B-96AB-6DF8-7BF75AFF3D1D}"/>
              </a:ext>
            </a:extLst>
          </p:cNvPr>
          <p:cNvSpPr>
            <a:spLocks noGrp="1"/>
          </p:cNvSpPr>
          <p:nvPr>
            <p:ph type="title"/>
          </p:nvPr>
        </p:nvSpPr>
        <p:spPr>
          <a:xfrm>
            <a:off x="540988" y="540033"/>
            <a:ext cx="3884962" cy="1331604"/>
          </a:xfrm>
        </p:spPr>
        <p:txBody>
          <a:bodyPr anchor="b">
            <a:normAutofit/>
          </a:bodyPr>
          <a:lstStyle/>
          <a:p>
            <a:pPr algn="ctr"/>
            <a:r>
              <a:rPr lang="en-US"/>
              <a:t>Activity (continued)</a:t>
            </a:r>
            <a:endParaRPr lang="en-AU"/>
          </a:p>
        </p:txBody>
      </p:sp>
      <p:cxnSp>
        <p:nvCxnSpPr>
          <p:cNvPr id="7188" name="Straight Connector 7178">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53AEED-F5E0-23B9-69C7-4AAC83847CAD}"/>
              </a:ext>
            </a:extLst>
          </p:cNvPr>
          <p:cNvSpPr>
            <a:spLocks noGrp="1"/>
          </p:cNvSpPr>
          <p:nvPr>
            <p:ph idx="1"/>
          </p:nvPr>
        </p:nvSpPr>
        <p:spPr>
          <a:xfrm>
            <a:off x="540988" y="2759076"/>
            <a:ext cx="3884962" cy="3009899"/>
          </a:xfrm>
        </p:spPr>
        <p:txBody>
          <a:bodyPr>
            <a:normAutofit/>
          </a:bodyPr>
          <a:lstStyle/>
          <a:p>
            <a:pPr marL="0" indent="0">
              <a:buNone/>
            </a:pPr>
            <a:r>
              <a:rPr lang="en-US" dirty="0"/>
              <a:t>On formative.com, complete your personal response to </a:t>
            </a:r>
            <a:br>
              <a:rPr lang="en-US" dirty="0"/>
            </a:br>
            <a:r>
              <a:rPr lang="en-US" dirty="0"/>
              <a:t>the ethical considerations of using AI in your education.</a:t>
            </a:r>
            <a:endParaRPr lang="en-AU" dirty="0"/>
          </a:p>
        </p:txBody>
      </p:sp>
      <p:sp>
        <p:nvSpPr>
          <p:cNvPr id="7189" name="Rectangle 7180">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4" name="AutoShape 6" descr="A teacher allows AI tools in exams - here's what he learned">
            <a:extLst>
              <a:ext uri="{FF2B5EF4-FFF2-40B4-BE49-F238E27FC236}">
                <a16:creationId xmlns:a16="http://schemas.microsoft.com/office/drawing/2014/main" id="{B0F62767-12AC-7161-8900-7EAF6180B4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a:extLst>
              <a:ext uri="{FF2B5EF4-FFF2-40B4-BE49-F238E27FC236}">
                <a16:creationId xmlns:a16="http://schemas.microsoft.com/office/drawing/2014/main" id="{922FB917-6E5D-A073-2043-A40D2EBD6D59}"/>
              </a:ext>
            </a:extLst>
          </p:cNvPr>
          <p:cNvPicPr>
            <a:picLocks noChangeAspect="1"/>
          </p:cNvPicPr>
          <p:nvPr/>
        </p:nvPicPr>
        <p:blipFill>
          <a:blip r:embed="rId3"/>
          <a:stretch>
            <a:fillRect/>
          </a:stretch>
        </p:blipFill>
        <p:spPr>
          <a:xfrm>
            <a:off x="5617587" y="1531938"/>
            <a:ext cx="6148386" cy="4098924"/>
          </a:xfrm>
          <a:prstGeom prst="rect">
            <a:avLst/>
          </a:prstGeom>
        </p:spPr>
      </p:pic>
    </p:spTree>
    <p:extLst>
      <p:ext uri="{BB962C8B-B14F-4D97-AF65-F5344CB8AC3E}">
        <p14:creationId xmlns:p14="http://schemas.microsoft.com/office/powerpoint/2010/main" val="82449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E2E4-C8E2-E1D9-24D8-1FE1732F0A92}"/>
              </a:ext>
            </a:extLst>
          </p:cNvPr>
          <p:cNvSpPr>
            <a:spLocks noGrp="1"/>
          </p:cNvSpPr>
          <p:nvPr>
            <p:ph type="title"/>
          </p:nvPr>
        </p:nvSpPr>
        <p:spPr/>
        <p:txBody>
          <a:bodyPr/>
          <a:lstStyle/>
          <a:p>
            <a:r>
              <a:rPr lang="en-US" dirty="0"/>
              <a:t>Supervised Vs Unsupervised Learning</a:t>
            </a:r>
            <a:endParaRPr lang="en-AU" dirty="0"/>
          </a:p>
        </p:txBody>
      </p:sp>
      <p:sp>
        <p:nvSpPr>
          <p:cNvPr id="3" name="Content Placeholder 2">
            <a:extLst>
              <a:ext uri="{FF2B5EF4-FFF2-40B4-BE49-F238E27FC236}">
                <a16:creationId xmlns:a16="http://schemas.microsoft.com/office/drawing/2014/main" id="{F6DA92B6-41C4-B1F1-E92E-5CDF258F78A9}"/>
              </a:ext>
            </a:extLst>
          </p:cNvPr>
          <p:cNvSpPr>
            <a:spLocks noGrp="1"/>
          </p:cNvSpPr>
          <p:nvPr>
            <p:ph sz="half" idx="1"/>
          </p:nvPr>
        </p:nvSpPr>
        <p:spPr>
          <a:xfrm>
            <a:off x="295564" y="1790700"/>
            <a:ext cx="5530436" cy="4674755"/>
          </a:xfrm>
        </p:spPr>
        <p:txBody>
          <a:bodyPr/>
          <a:lstStyle/>
          <a:p>
            <a:pPr marL="0" indent="0" algn="l">
              <a:buNone/>
            </a:pPr>
            <a:r>
              <a:rPr lang="en-US" sz="1200" b="1" i="0" dirty="0">
                <a:solidFill>
                  <a:srgbClr val="D1D5DB"/>
                </a:solidFill>
                <a:effectLst/>
                <a:latin typeface="Söhne"/>
              </a:rPr>
              <a:t>Supervised Learning</a:t>
            </a:r>
            <a:r>
              <a:rPr lang="en-US" sz="1200" b="0" i="0" dirty="0">
                <a:solidFill>
                  <a:srgbClr val="D1D5DB"/>
                </a:solidFill>
                <a:effectLst/>
                <a:latin typeface="Söhne"/>
              </a:rPr>
              <a:t>:</a:t>
            </a:r>
          </a:p>
          <a:p>
            <a:pPr marL="0" indent="0">
              <a:buNone/>
            </a:pPr>
            <a:r>
              <a:rPr lang="en-US" sz="1200" b="1" i="0" dirty="0">
                <a:solidFill>
                  <a:srgbClr val="D1D5DB"/>
                </a:solidFill>
                <a:effectLst/>
                <a:latin typeface="Söhne"/>
              </a:rPr>
              <a:t>Definition</a:t>
            </a:r>
            <a:r>
              <a:rPr lang="en-US" sz="1200" b="0" i="0" dirty="0">
                <a:solidFill>
                  <a:srgbClr val="D1D5DB"/>
                </a:solidFill>
                <a:effectLst/>
                <a:latin typeface="Söhne"/>
              </a:rPr>
              <a:t>: Supervised learning is a type of machine learning where the model is trained on labeled data. The "supervision" consists of the model making predictions and then being corrected by the label whenever it's wrong.</a:t>
            </a:r>
          </a:p>
          <a:p>
            <a:pPr marL="0" indent="0">
              <a:buNone/>
            </a:pPr>
            <a:r>
              <a:rPr lang="en-US" sz="1200" b="1" i="0" dirty="0">
                <a:solidFill>
                  <a:srgbClr val="D1D5DB"/>
                </a:solidFill>
                <a:effectLst/>
                <a:latin typeface="Söhne"/>
              </a:rPr>
              <a:t>Data</a:t>
            </a:r>
            <a:r>
              <a:rPr lang="en-US" sz="1200" b="0" i="0" dirty="0">
                <a:solidFill>
                  <a:srgbClr val="D1D5DB"/>
                </a:solidFill>
                <a:effectLst/>
                <a:latin typeface="Söhne"/>
              </a:rPr>
              <a:t>: Requires a dataset where the "answer" or "label" is known for each input. For instance, in a dataset for email classification, each email will be labeled as "spam" or "not spam".</a:t>
            </a:r>
          </a:p>
          <a:p>
            <a:pPr marL="0" indent="0">
              <a:buNone/>
            </a:pPr>
            <a:r>
              <a:rPr lang="en-US" sz="1200" b="1" i="0" dirty="0">
                <a:solidFill>
                  <a:srgbClr val="D1D5DB"/>
                </a:solidFill>
                <a:effectLst/>
                <a:latin typeface="Söhne"/>
              </a:rPr>
              <a:t>Goal</a:t>
            </a:r>
            <a:r>
              <a:rPr lang="en-US" sz="1200" b="0" i="0" dirty="0">
                <a:solidFill>
                  <a:srgbClr val="D1D5DB"/>
                </a:solidFill>
                <a:effectLst/>
                <a:latin typeface="Söhne"/>
              </a:rPr>
              <a:t>: The primary goal is to learn a mapping from inputs to outputs and make predictions on new, unseen data based on this mapping.</a:t>
            </a:r>
          </a:p>
          <a:p>
            <a:pPr marL="0" indent="0">
              <a:buNone/>
            </a:pPr>
            <a:r>
              <a:rPr lang="en-US" sz="1200" b="1" i="0" dirty="0">
                <a:solidFill>
                  <a:srgbClr val="D1D5DB"/>
                </a:solidFill>
                <a:effectLst/>
                <a:latin typeface="Söhne"/>
              </a:rPr>
              <a:t>Applications</a:t>
            </a:r>
            <a:r>
              <a:rPr lang="en-US" sz="1200" b="0" i="0" dirty="0">
                <a:solidFill>
                  <a:srgbClr val="D1D5DB"/>
                </a:solidFill>
                <a:effectLst/>
                <a:latin typeface="Söhne"/>
              </a:rPr>
              <a:t>: Image recognition (labeling images as containing a cat, dog, etc.), Predictive modeling (predicting stock prices, weather, etc.), Classification tasks (determining if an email is spam or not)</a:t>
            </a:r>
          </a:p>
          <a:p>
            <a:endParaRPr lang="en-AU" sz="1200" dirty="0"/>
          </a:p>
        </p:txBody>
      </p:sp>
      <p:sp>
        <p:nvSpPr>
          <p:cNvPr id="4" name="Content Placeholder 3">
            <a:extLst>
              <a:ext uri="{FF2B5EF4-FFF2-40B4-BE49-F238E27FC236}">
                <a16:creationId xmlns:a16="http://schemas.microsoft.com/office/drawing/2014/main" id="{5286754F-0E61-D963-F3AF-A725EF76EDF0}"/>
              </a:ext>
            </a:extLst>
          </p:cNvPr>
          <p:cNvSpPr>
            <a:spLocks noGrp="1"/>
          </p:cNvSpPr>
          <p:nvPr>
            <p:ph sz="half" idx="2"/>
          </p:nvPr>
        </p:nvSpPr>
        <p:spPr>
          <a:xfrm>
            <a:off x="6365999" y="1790699"/>
            <a:ext cx="5530435" cy="4850245"/>
          </a:xfrm>
        </p:spPr>
        <p:txBody>
          <a:bodyPr/>
          <a:lstStyle/>
          <a:p>
            <a:pPr marL="0" indent="0" algn="l">
              <a:buNone/>
            </a:pPr>
            <a:r>
              <a:rPr lang="en-US" sz="1200" b="1" i="0" dirty="0">
                <a:solidFill>
                  <a:srgbClr val="D1D5DB"/>
                </a:solidFill>
                <a:effectLst/>
                <a:latin typeface="Söhne"/>
              </a:rPr>
              <a:t>Unsupervised Learning</a:t>
            </a:r>
            <a:r>
              <a:rPr lang="en-US" sz="1200" b="0" i="0" dirty="0">
                <a:solidFill>
                  <a:srgbClr val="D1D5DB"/>
                </a:solidFill>
                <a:effectLst/>
                <a:latin typeface="Söhne"/>
              </a:rPr>
              <a:t>:</a:t>
            </a:r>
          </a:p>
          <a:p>
            <a:pPr marL="0" indent="0" algn="l">
              <a:buNone/>
            </a:pPr>
            <a:r>
              <a:rPr lang="en-US" sz="1200" b="1" i="0" dirty="0">
                <a:solidFill>
                  <a:srgbClr val="D1D5DB"/>
                </a:solidFill>
                <a:effectLst/>
                <a:latin typeface="Söhne"/>
              </a:rPr>
              <a:t>Definition</a:t>
            </a:r>
            <a:r>
              <a:rPr lang="en-US" sz="1200" b="0" i="0" dirty="0">
                <a:solidFill>
                  <a:srgbClr val="D1D5DB"/>
                </a:solidFill>
                <a:effectLst/>
                <a:latin typeface="Söhne"/>
              </a:rPr>
              <a:t>: Unsupervised learning involves training a model on data where no explicit labels are provided. The model tries to learn the underlying structure or distribution of the data.</a:t>
            </a:r>
          </a:p>
          <a:p>
            <a:pPr marL="0" indent="0" algn="l">
              <a:buNone/>
            </a:pPr>
            <a:r>
              <a:rPr lang="en-US" sz="1200" b="1" i="0" dirty="0">
                <a:solidFill>
                  <a:srgbClr val="D1D5DB"/>
                </a:solidFill>
                <a:effectLst/>
                <a:latin typeface="Söhne"/>
              </a:rPr>
              <a:t>Data</a:t>
            </a:r>
            <a:r>
              <a:rPr lang="en-US" sz="1200" b="0" i="0" dirty="0">
                <a:solidFill>
                  <a:srgbClr val="D1D5DB"/>
                </a:solidFill>
                <a:effectLst/>
                <a:latin typeface="Söhne"/>
              </a:rPr>
              <a:t>: Uses datasets without any explicit labels. The model tries to identify patterns or similarities within the data on its own.</a:t>
            </a:r>
          </a:p>
          <a:p>
            <a:pPr marL="0" indent="0" algn="l">
              <a:buNone/>
            </a:pPr>
            <a:r>
              <a:rPr lang="en-US" sz="1200" b="1" i="0" dirty="0">
                <a:solidFill>
                  <a:srgbClr val="D1D5DB"/>
                </a:solidFill>
                <a:effectLst/>
                <a:latin typeface="Söhne"/>
              </a:rPr>
              <a:t>Goal</a:t>
            </a:r>
            <a:r>
              <a:rPr lang="en-US" sz="1200" b="0" i="0" dirty="0">
                <a:solidFill>
                  <a:srgbClr val="D1D5DB"/>
                </a:solidFill>
                <a:effectLst/>
                <a:latin typeface="Söhne"/>
              </a:rPr>
              <a:t>: The primary goals are often clustering (grouping similar data points together) or dimensionality reduction (simplifying data without losing key information).</a:t>
            </a:r>
          </a:p>
          <a:p>
            <a:pPr marL="0" indent="0" algn="l">
              <a:buNone/>
            </a:pPr>
            <a:r>
              <a:rPr lang="en-US" sz="1200" b="1" i="0" dirty="0">
                <a:solidFill>
                  <a:srgbClr val="D1D5DB"/>
                </a:solidFill>
                <a:effectLst/>
                <a:latin typeface="Söhne"/>
              </a:rPr>
              <a:t>Applications</a:t>
            </a:r>
            <a:r>
              <a:rPr lang="en-US" sz="1200" b="0" i="0" dirty="0">
                <a:solidFill>
                  <a:srgbClr val="D1D5DB"/>
                </a:solidFill>
                <a:effectLst/>
                <a:latin typeface="Söhne"/>
              </a:rPr>
              <a:t>: </a:t>
            </a:r>
            <a:r>
              <a:rPr lang="en-US" sz="1200" b="0" i="0" u="sng" dirty="0">
                <a:solidFill>
                  <a:srgbClr val="D1D5DB"/>
                </a:solidFill>
                <a:effectLst/>
                <a:latin typeface="Söhne"/>
              </a:rPr>
              <a:t>Analyzing your social media feed</a:t>
            </a:r>
            <a:r>
              <a:rPr lang="en-US" sz="1200" b="0" i="0" dirty="0">
                <a:solidFill>
                  <a:srgbClr val="D1D5DB"/>
                </a:solidFill>
                <a:effectLst/>
                <a:latin typeface="Söhne"/>
              </a:rPr>
              <a:t> - grouping posts based on content.</a:t>
            </a:r>
            <a:r>
              <a:rPr lang="en-US" sz="1200" b="1" i="0" dirty="0">
                <a:solidFill>
                  <a:srgbClr val="D1D5DB"/>
                </a:solidFill>
                <a:effectLst/>
                <a:latin typeface="Söhne"/>
              </a:rPr>
              <a:t> </a:t>
            </a:r>
            <a:r>
              <a:rPr lang="en-US" sz="1200" i="0" dirty="0">
                <a:solidFill>
                  <a:srgbClr val="D1D5DB"/>
                </a:solidFill>
                <a:effectLst/>
                <a:latin typeface="Söhne"/>
              </a:rPr>
              <a:t>Real-world applications would include content </a:t>
            </a:r>
            <a:r>
              <a:rPr lang="en-US" sz="1200" b="0" i="0" dirty="0">
                <a:solidFill>
                  <a:srgbClr val="D1D5DB"/>
                </a:solidFill>
                <a:effectLst/>
                <a:latin typeface="Söhne"/>
              </a:rPr>
              <a:t>recommendation and categorization on platforms like Instagram or Twitter. </a:t>
            </a:r>
            <a:br>
              <a:rPr lang="en-US" sz="1200" b="0" i="0" dirty="0">
                <a:solidFill>
                  <a:srgbClr val="D1D5DB"/>
                </a:solidFill>
                <a:effectLst/>
                <a:latin typeface="Söhne"/>
              </a:rPr>
            </a:br>
            <a:r>
              <a:rPr lang="en-US" sz="1200" b="1" i="0" dirty="0">
                <a:solidFill>
                  <a:srgbClr val="D1D5DB"/>
                </a:solidFill>
                <a:effectLst/>
                <a:latin typeface="Söhne"/>
              </a:rPr>
              <a:t>Movie or Book Genre Identification</a:t>
            </a:r>
            <a:r>
              <a:rPr lang="en-US" sz="1200" dirty="0">
                <a:solidFill>
                  <a:srgbClr val="D1D5DB"/>
                </a:solidFill>
                <a:latin typeface="Söhne"/>
              </a:rPr>
              <a:t> - g</a:t>
            </a:r>
            <a:r>
              <a:rPr lang="en-US" sz="1200" b="0" i="0" dirty="0">
                <a:solidFill>
                  <a:srgbClr val="D1D5DB"/>
                </a:solidFill>
                <a:effectLst/>
                <a:latin typeface="Söhne"/>
              </a:rPr>
              <a:t>iven a collection of movies or books without genre labels, unsupervised learning might group them into categories like action, romance, mystery, or sci-fi based on content, themes, and styles. </a:t>
            </a:r>
            <a:r>
              <a:rPr lang="en-US" sz="1200" i="0" dirty="0">
                <a:solidFill>
                  <a:srgbClr val="D1D5DB"/>
                </a:solidFill>
                <a:effectLst/>
                <a:latin typeface="Söhne"/>
              </a:rPr>
              <a:t>Real-world applications would include</a:t>
            </a:r>
            <a:r>
              <a:rPr lang="en-US" sz="1200" b="1" i="0" dirty="0">
                <a:solidFill>
                  <a:srgbClr val="D1D5DB"/>
                </a:solidFill>
                <a:effectLst/>
                <a:latin typeface="Söhne"/>
              </a:rPr>
              <a:t> </a:t>
            </a:r>
            <a:r>
              <a:rPr lang="en-US" sz="1200" dirty="0">
                <a:solidFill>
                  <a:srgbClr val="D1D5DB"/>
                </a:solidFill>
                <a:latin typeface="Söhne"/>
              </a:rPr>
              <a:t>c</a:t>
            </a:r>
            <a:r>
              <a:rPr lang="en-US" sz="1200" b="0" i="0" dirty="0">
                <a:solidFill>
                  <a:srgbClr val="D1D5DB"/>
                </a:solidFill>
                <a:effectLst/>
                <a:latin typeface="Söhne"/>
              </a:rPr>
              <a:t>ontent organization on platforms like Netflix or Goodreads.</a:t>
            </a:r>
          </a:p>
          <a:p>
            <a:endParaRPr lang="en-AU" sz="1200" dirty="0"/>
          </a:p>
        </p:txBody>
      </p:sp>
      <p:pic>
        <p:nvPicPr>
          <p:cNvPr id="5" name="Picture 4">
            <a:extLst>
              <a:ext uri="{FF2B5EF4-FFF2-40B4-BE49-F238E27FC236}">
                <a16:creationId xmlns:a16="http://schemas.microsoft.com/office/drawing/2014/main" id="{A8464A91-41D8-4463-46DE-0DB725BE669C}"/>
              </a:ext>
            </a:extLst>
          </p:cNvPr>
          <p:cNvPicPr>
            <a:picLocks noChangeAspect="1"/>
          </p:cNvPicPr>
          <p:nvPr/>
        </p:nvPicPr>
        <p:blipFill>
          <a:blip r:embed="rId3"/>
          <a:stretch>
            <a:fillRect/>
          </a:stretch>
        </p:blipFill>
        <p:spPr>
          <a:xfrm>
            <a:off x="1816331" y="5471140"/>
            <a:ext cx="1882342" cy="1252613"/>
          </a:xfrm>
          <a:prstGeom prst="rect">
            <a:avLst/>
          </a:prstGeom>
        </p:spPr>
      </p:pic>
    </p:spTree>
    <p:extLst>
      <p:ext uri="{BB962C8B-B14F-4D97-AF65-F5344CB8AC3E}">
        <p14:creationId xmlns:p14="http://schemas.microsoft.com/office/powerpoint/2010/main" val="253829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did Google's AlphaZero beat the world's best chess computer?">
            <a:extLst>
              <a:ext uri="{FF2B5EF4-FFF2-40B4-BE49-F238E27FC236}">
                <a16:creationId xmlns:a16="http://schemas.microsoft.com/office/drawing/2014/main" id="{591CA6BA-622F-404F-FF84-1D375DF46D30}"/>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40145" y="190714"/>
            <a:ext cx="11764286" cy="6505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6DE879-9364-CA0B-AC90-D6B0D09C3687}"/>
              </a:ext>
            </a:extLst>
          </p:cNvPr>
          <p:cNvSpPr>
            <a:spLocks noGrp="1"/>
          </p:cNvSpPr>
          <p:nvPr>
            <p:ph type="title"/>
          </p:nvPr>
        </p:nvSpPr>
        <p:spPr/>
        <p:txBody>
          <a:bodyPr/>
          <a:lstStyle/>
          <a:p>
            <a:r>
              <a:rPr lang="en-US" dirty="0" err="1"/>
              <a:t>AlphaZero</a:t>
            </a:r>
            <a:endParaRPr lang="en-AU" dirty="0"/>
          </a:p>
        </p:txBody>
      </p:sp>
      <p:sp>
        <p:nvSpPr>
          <p:cNvPr id="3" name="Content Placeholder 2">
            <a:extLst>
              <a:ext uri="{FF2B5EF4-FFF2-40B4-BE49-F238E27FC236}">
                <a16:creationId xmlns:a16="http://schemas.microsoft.com/office/drawing/2014/main" id="{98DE100E-65D9-F74E-FAD5-BBA5389CC0BE}"/>
              </a:ext>
            </a:extLst>
          </p:cNvPr>
          <p:cNvSpPr>
            <a:spLocks noGrp="1"/>
          </p:cNvSpPr>
          <p:nvPr>
            <p:ph idx="1"/>
          </p:nvPr>
        </p:nvSpPr>
        <p:spPr>
          <a:xfrm>
            <a:off x="1079500" y="1790699"/>
            <a:ext cx="10026650" cy="4736849"/>
          </a:xfrm>
        </p:spPr>
        <p:txBody>
          <a:bodyPr/>
          <a:lstStyle/>
          <a:p>
            <a:pPr marL="0" indent="0" algn="l">
              <a:buNone/>
            </a:pPr>
            <a:r>
              <a:rPr lang="en-US" sz="1400" b="0" i="0" dirty="0" err="1">
                <a:solidFill>
                  <a:srgbClr val="D1D5DB"/>
                </a:solidFill>
                <a:effectLst/>
                <a:latin typeface="Söhne"/>
              </a:rPr>
              <a:t>AlphaZero</a:t>
            </a:r>
            <a:r>
              <a:rPr lang="en-US" sz="1400" b="0" i="0" dirty="0">
                <a:solidFill>
                  <a:srgbClr val="D1D5DB"/>
                </a:solidFill>
                <a:effectLst/>
                <a:latin typeface="Söhne"/>
              </a:rPr>
              <a:t>, developed by DeepMind, represented a significant leap in the realm of artificial intelligence and game-playing. Unlike traditional chess engines, which rely on predefined openings and vast databases of previously played games, </a:t>
            </a:r>
            <a:r>
              <a:rPr lang="en-US" sz="1400" b="0" i="0" dirty="0" err="1">
                <a:solidFill>
                  <a:srgbClr val="D1D5DB"/>
                </a:solidFill>
                <a:effectLst/>
                <a:latin typeface="Söhne"/>
              </a:rPr>
              <a:t>AlphaZero</a:t>
            </a:r>
            <a:r>
              <a:rPr lang="en-US" sz="1400" b="0" i="0" dirty="0">
                <a:solidFill>
                  <a:srgbClr val="D1D5DB"/>
                </a:solidFill>
                <a:effectLst/>
                <a:latin typeface="Söhne"/>
              </a:rPr>
              <a:t> used a different approach. It employed a combination of deep neural networks to evaluate board positions and determine moves.</a:t>
            </a:r>
          </a:p>
          <a:p>
            <a:pPr marL="0" indent="0" algn="l">
              <a:buNone/>
            </a:pPr>
            <a:r>
              <a:rPr lang="en-US" sz="1400" b="0" i="0" dirty="0">
                <a:solidFill>
                  <a:srgbClr val="D1D5DB"/>
                </a:solidFill>
                <a:effectLst/>
                <a:latin typeface="Söhne"/>
              </a:rPr>
              <a:t>The learning process of </a:t>
            </a:r>
            <a:r>
              <a:rPr lang="en-US" sz="1400" b="0" i="0" dirty="0" err="1">
                <a:solidFill>
                  <a:srgbClr val="D1D5DB"/>
                </a:solidFill>
                <a:effectLst/>
                <a:latin typeface="Söhne"/>
              </a:rPr>
              <a:t>AlphaZero</a:t>
            </a:r>
            <a:r>
              <a:rPr lang="en-US" sz="1400" b="0" i="0" dirty="0">
                <a:solidFill>
                  <a:srgbClr val="D1D5DB"/>
                </a:solidFill>
                <a:effectLst/>
                <a:latin typeface="Söhne"/>
              </a:rPr>
              <a:t> is particularly fascinating because it was entirely self-taught. Starting with only the basic rules of chess, </a:t>
            </a:r>
            <a:r>
              <a:rPr lang="en-US" sz="1400" b="0" i="0" dirty="0" err="1">
                <a:solidFill>
                  <a:srgbClr val="D1D5DB"/>
                </a:solidFill>
                <a:effectLst/>
                <a:latin typeface="Söhne"/>
              </a:rPr>
              <a:t>AlphaZero</a:t>
            </a:r>
            <a:r>
              <a:rPr lang="en-US" sz="1400" b="0" i="0" dirty="0">
                <a:solidFill>
                  <a:srgbClr val="D1D5DB"/>
                </a:solidFill>
                <a:effectLst/>
                <a:latin typeface="Söhne"/>
              </a:rPr>
              <a:t> played games against itself, improving with each iteration. Within hours, it had played more games than a human could in multiple lifetimes. By analyzing the outcomes of its self-played games and adjusting its neural network parameters accordingly, </a:t>
            </a:r>
            <a:r>
              <a:rPr lang="en-US" sz="1400" b="0" i="0" dirty="0" err="1">
                <a:solidFill>
                  <a:srgbClr val="D1D5DB"/>
                </a:solidFill>
                <a:effectLst/>
                <a:latin typeface="Söhne"/>
              </a:rPr>
              <a:t>AlphaZero</a:t>
            </a:r>
            <a:r>
              <a:rPr lang="en-US" sz="1400" b="0" i="0" dirty="0">
                <a:solidFill>
                  <a:srgbClr val="D1D5DB"/>
                </a:solidFill>
                <a:effectLst/>
                <a:latin typeface="Söhne"/>
              </a:rPr>
              <a:t> quickly ascended to superhuman levels of play. This self-play and iterative refinement allowed it to discover strategies, tactics, and even revive certain openings that were considered non-standard by human grandmasters. The result was a chess-playing entity that not only outperformed other top chess engines but also showcased a style of play that was both aggressive and nuanced, often leading to games that were described as both innovative and beautiful by chess enthusiasts.</a:t>
            </a:r>
            <a:br>
              <a:rPr lang="en-US" sz="1400" b="0" i="0" dirty="0">
                <a:solidFill>
                  <a:srgbClr val="D1D5DB"/>
                </a:solidFill>
                <a:effectLst/>
                <a:latin typeface="Söhne"/>
              </a:rPr>
            </a:br>
            <a:br>
              <a:rPr lang="en-US" sz="1400" b="0" i="0" dirty="0">
                <a:solidFill>
                  <a:srgbClr val="D1D5DB"/>
                </a:solidFill>
                <a:effectLst/>
                <a:latin typeface="Söhne"/>
              </a:rPr>
            </a:br>
            <a:r>
              <a:rPr lang="en-US" sz="1400" b="1" dirty="0">
                <a:solidFill>
                  <a:srgbClr val="D1D5DB"/>
                </a:solidFill>
                <a:latin typeface="Söhne"/>
              </a:rPr>
              <a:t>After four hours of training, DeepMind estimated </a:t>
            </a:r>
            <a:r>
              <a:rPr lang="en-US" sz="1400" b="1" dirty="0" err="1">
                <a:solidFill>
                  <a:srgbClr val="D1D5DB"/>
                </a:solidFill>
                <a:latin typeface="Söhne"/>
              </a:rPr>
              <a:t>AlphaZero</a:t>
            </a:r>
            <a:r>
              <a:rPr lang="en-US" sz="1400" b="1" dirty="0">
                <a:solidFill>
                  <a:srgbClr val="D1D5DB"/>
                </a:solidFill>
                <a:latin typeface="Söhne"/>
              </a:rPr>
              <a:t> was playing chess at a higher rating than all other chess playing engines. After nine hours of training, the algorithm defeated the best chess engine in the world in a time-controlled 100-game tournament with 28 wins, 0 losses, and 72 draws.</a:t>
            </a:r>
          </a:p>
          <a:p>
            <a:endParaRPr lang="en-AU" sz="1400" dirty="0"/>
          </a:p>
        </p:txBody>
      </p:sp>
      <p:pic>
        <p:nvPicPr>
          <p:cNvPr id="5" name="Graphic 4" descr="Chess pieces outline">
            <a:extLst>
              <a:ext uri="{FF2B5EF4-FFF2-40B4-BE49-F238E27FC236}">
                <a16:creationId xmlns:a16="http://schemas.microsoft.com/office/drawing/2014/main" id="{6A3BF553-9AE1-C4E9-C25F-E3E2870072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8800" y="417126"/>
            <a:ext cx="914400" cy="914400"/>
          </a:xfrm>
          <a:prstGeom prst="rect">
            <a:avLst/>
          </a:prstGeom>
        </p:spPr>
      </p:pic>
      <p:pic>
        <p:nvPicPr>
          <p:cNvPr id="7" name="Graphic 6" descr="Pawn with solid fill">
            <a:extLst>
              <a:ext uri="{FF2B5EF4-FFF2-40B4-BE49-F238E27FC236}">
                <a16:creationId xmlns:a16="http://schemas.microsoft.com/office/drawing/2014/main" id="{DA0B72E6-181A-B216-1DC7-09449ACB15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2825" y="424656"/>
            <a:ext cx="914400" cy="914400"/>
          </a:xfrm>
          <a:prstGeom prst="rect">
            <a:avLst/>
          </a:prstGeom>
        </p:spPr>
      </p:pic>
      <p:pic>
        <p:nvPicPr>
          <p:cNvPr id="8" name="Graphic 7" descr="Chess pieces outline">
            <a:extLst>
              <a:ext uri="{FF2B5EF4-FFF2-40B4-BE49-F238E27FC236}">
                <a16:creationId xmlns:a16="http://schemas.microsoft.com/office/drawing/2014/main" id="{F7EE3456-12E4-215B-83DC-F1AF68EDFE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0854" y="422683"/>
            <a:ext cx="914400" cy="914400"/>
          </a:xfrm>
          <a:prstGeom prst="rect">
            <a:avLst/>
          </a:prstGeom>
        </p:spPr>
      </p:pic>
      <p:pic>
        <p:nvPicPr>
          <p:cNvPr id="9" name="Graphic 8" descr="Pawn with solid fill">
            <a:extLst>
              <a:ext uri="{FF2B5EF4-FFF2-40B4-BE49-F238E27FC236}">
                <a16:creationId xmlns:a16="http://schemas.microsoft.com/office/drawing/2014/main" id="{0273A945-8C94-844E-DEC3-EC493FC2CB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04879" y="430213"/>
            <a:ext cx="914400" cy="914400"/>
          </a:xfrm>
          <a:prstGeom prst="rect">
            <a:avLst/>
          </a:prstGeom>
        </p:spPr>
      </p:pic>
      <p:pic>
        <p:nvPicPr>
          <p:cNvPr id="10" name="Graphic 9" descr="Chess pieces outline">
            <a:extLst>
              <a:ext uri="{FF2B5EF4-FFF2-40B4-BE49-F238E27FC236}">
                <a16:creationId xmlns:a16="http://schemas.microsoft.com/office/drawing/2014/main" id="{2DF84D92-2B8C-E460-A143-9C7960E083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8904" y="427226"/>
            <a:ext cx="914400" cy="914400"/>
          </a:xfrm>
          <a:prstGeom prst="rect">
            <a:avLst/>
          </a:prstGeom>
        </p:spPr>
      </p:pic>
      <p:pic>
        <p:nvPicPr>
          <p:cNvPr id="11" name="Graphic 10" descr="Pawn with solid fill">
            <a:extLst>
              <a:ext uri="{FF2B5EF4-FFF2-40B4-BE49-F238E27FC236}">
                <a16:creationId xmlns:a16="http://schemas.microsoft.com/office/drawing/2014/main" id="{E5EB398B-AA0D-9946-4326-AD001F4B21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7249" y="424656"/>
            <a:ext cx="914400" cy="914400"/>
          </a:xfrm>
          <a:prstGeom prst="rect">
            <a:avLst/>
          </a:prstGeom>
        </p:spPr>
      </p:pic>
    </p:spTree>
    <p:extLst>
      <p:ext uri="{BB962C8B-B14F-4D97-AF65-F5344CB8AC3E}">
        <p14:creationId xmlns:p14="http://schemas.microsoft.com/office/powerpoint/2010/main" val="256858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FCAC-7024-66B3-172B-D33A38110DEE}"/>
              </a:ext>
            </a:extLst>
          </p:cNvPr>
          <p:cNvSpPr>
            <a:spLocks noGrp="1"/>
          </p:cNvSpPr>
          <p:nvPr>
            <p:ph type="ctrTitle"/>
          </p:nvPr>
        </p:nvSpPr>
        <p:spPr/>
        <p:txBody>
          <a:bodyPr/>
          <a:lstStyle/>
          <a:p>
            <a:r>
              <a:rPr lang="en-US" dirty="0"/>
              <a:t>Teachable Machine</a:t>
            </a:r>
            <a:br>
              <a:rPr lang="en-US" dirty="0"/>
            </a:br>
            <a:r>
              <a:rPr lang="en-US" dirty="0"/>
              <a:t>(by Google)</a:t>
            </a:r>
            <a:endParaRPr lang="en-AU" dirty="0"/>
          </a:p>
        </p:txBody>
      </p:sp>
      <p:sp>
        <p:nvSpPr>
          <p:cNvPr id="3" name="Subtitle 2">
            <a:extLst>
              <a:ext uri="{FF2B5EF4-FFF2-40B4-BE49-F238E27FC236}">
                <a16:creationId xmlns:a16="http://schemas.microsoft.com/office/drawing/2014/main" id="{CEE21F70-85E4-FF28-43CC-7BED03855673}"/>
              </a:ext>
            </a:extLst>
          </p:cNvPr>
          <p:cNvSpPr>
            <a:spLocks noGrp="1"/>
          </p:cNvSpPr>
          <p:nvPr>
            <p:ph type="subTitle" idx="1"/>
          </p:nvPr>
        </p:nvSpPr>
        <p:spPr>
          <a:xfrm>
            <a:off x="2273010" y="4002377"/>
            <a:ext cx="7645977" cy="1655762"/>
          </a:xfrm>
        </p:spPr>
        <p:txBody>
          <a:bodyPr/>
          <a:lstStyle/>
          <a:p>
            <a:r>
              <a:rPr lang="en-AU" dirty="0">
                <a:hlinkClick r:id="rId4"/>
              </a:rPr>
              <a:t>https://teachablemachine.withgoogle.com</a:t>
            </a:r>
            <a:endParaRPr lang="en-AU" dirty="0"/>
          </a:p>
        </p:txBody>
      </p:sp>
      <p:sp>
        <p:nvSpPr>
          <p:cNvPr id="4" name="TextBox 3">
            <a:extLst>
              <a:ext uri="{FF2B5EF4-FFF2-40B4-BE49-F238E27FC236}">
                <a16:creationId xmlns:a16="http://schemas.microsoft.com/office/drawing/2014/main" id="{8D7BE749-E9B6-2B8D-8A1E-3748CD6D5BFD}"/>
              </a:ext>
            </a:extLst>
          </p:cNvPr>
          <p:cNvSpPr txBox="1"/>
          <p:nvPr/>
        </p:nvSpPr>
        <p:spPr>
          <a:xfrm>
            <a:off x="3047998" y="5011808"/>
            <a:ext cx="6096000" cy="369332"/>
          </a:xfrm>
          <a:prstGeom prst="rect">
            <a:avLst/>
          </a:prstGeom>
          <a:noFill/>
        </p:spPr>
        <p:txBody>
          <a:bodyPr wrap="square">
            <a:spAutoFit/>
          </a:bodyPr>
          <a:lstStyle/>
          <a:p>
            <a:pPr algn="ctr"/>
            <a:r>
              <a:rPr lang="en-AU" dirty="0">
                <a:hlinkClick r:id="rId5"/>
              </a:rPr>
              <a:t>Tutorials on Teachable Machine</a:t>
            </a:r>
            <a:endParaRPr lang="en-AU" dirty="0"/>
          </a:p>
        </p:txBody>
      </p:sp>
      <p:pic>
        <p:nvPicPr>
          <p:cNvPr id="6" name="Picture 5">
            <a:extLst>
              <a:ext uri="{FF2B5EF4-FFF2-40B4-BE49-F238E27FC236}">
                <a16:creationId xmlns:a16="http://schemas.microsoft.com/office/drawing/2014/main" id="{86403A13-6C88-B6A9-A9F3-F8AFAFA25260}"/>
              </a:ext>
            </a:extLst>
          </p:cNvPr>
          <p:cNvPicPr>
            <a:picLocks noChangeAspect="1"/>
          </p:cNvPicPr>
          <p:nvPr/>
        </p:nvPicPr>
        <p:blipFill>
          <a:blip r:embed="rId6"/>
          <a:stretch>
            <a:fillRect/>
          </a:stretch>
        </p:blipFill>
        <p:spPr>
          <a:xfrm>
            <a:off x="3999071" y="410623"/>
            <a:ext cx="4193857" cy="1337753"/>
          </a:xfrm>
          <a:prstGeom prst="rect">
            <a:avLst/>
          </a:prstGeom>
        </p:spPr>
      </p:pic>
    </p:spTree>
    <p:extLst>
      <p:ext uri="{BB962C8B-B14F-4D97-AF65-F5344CB8AC3E}">
        <p14:creationId xmlns:p14="http://schemas.microsoft.com/office/powerpoint/2010/main" val="30418287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4EC7-2F59-72ED-0B42-8D420B31CFF5}"/>
              </a:ext>
            </a:extLst>
          </p:cNvPr>
          <p:cNvSpPr>
            <a:spLocks noGrp="1"/>
          </p:cNvSpPr>
          <p:nvPr>
            <p:ph type="title"/>
          </p:nvPr>
        </p:nvSpPr>
        <p:spPr/>
        <p:txBody>
          <a:bodyPr/>
          <a:lstStyle/>
          <a:p>
            <a:r>
              <a:rPr lang="en-US" dirty="0"/>
              <a:t>Use Teachable machine to do the following:</a:t>
            </a:r>
            <a:endParaRPr lang="en-AU" dirty="0"/>
          </a:p>
        </p:txBody>
      </p:sp>
      <p:sp>
        <p:nvSpPr>
          <p:cNvPr id="3" name="Text Placeholder 2">
            <a:extLst>
              <a:ext uri="{FF2B5EF4-FFF2-40B4-BE49-F238E27FC236}">
                <a16:creationId xmlns:a16="http://schemas.microsoft.com/office/drawing/2014/main" id="{169E77E5-1207-35F7-FB3D-7BD43077AC58}"/>
              </a:ext>
            </a:extLst>
          </p:cNvPr>
          <p:cNvSpPr>
            <a:spLocks noGrp="1"/>
          </p:cNvSpPr>
          <p:nvPr>
            <p:ph type="body" idx="1"/>
          </p:nvPr>
        </p:nvSpPr>
        <p:spPr/>
        <p:txBody>
          <a:bodyPr>
            <a:normAutofit/>
          </a:bodyPr>
          <a:lstStyle/>
          <a:p>
            <a:r>
              <a:rPr lang="en-US" dirty="0"/>
              <a:t>Visual Identity Tasks</a:t>
            </a:r>
            <a:endParaRPr lang="en-AU" dirty="0"/>
          </a:p>
        </p:txBody>
      </p:sp>
      <p:sp>
        <p:nvSpPr>
          <p:cNvPr id="4" name="Content Placeholder 3">
            <a:extLst>
              <a:ext uri="{FF2B5EF4-FFF2-40B4-BE49-F238E27FC236}">
                <a16:creationId xmlns:a16="http://schemas.microsoft.com/office/drawing/2014/main" id="{7E314AEE-CB69-983A-0C36-8732A600F748}"/>
              </a:ext>
            </a:extLst>
          </p:cNvPr>
          <p:cNvSpPr>
            <a:spLocks noGrp="1"/>
          </p:cNvSpPr>
          <p:nvPr>
            <p:ph sz="half" idx="2"/>
          </p:nvPr>
        </p:nvSpPr>
        <p:spPr/>
        <p:txBody>
          <a:bodyPr/>
          <a:lstStyle/>
          <a:p>
            <a:pPr marL="457200" indent="-457200">
              <a:buFont typeface="+mj-lt"/>
              <a:buAutoNum type="arabicPeriod"/>
            </a:pPr>
            <a:r>
              <a:rPr lang="en-US" dirty="0"/>
              <a:t>Identify you from the other members of your table group.</a:t>
            </a:r>
          </a:p>
          <a:p>
            <a:pPr marL="457200" indent="-457200">
              <a:buFont typeface="+mj-lt"/>
              <a:buAutoNum type="arabicPeriod"/>
            </a:pPr>
            <a:r>
              <a:rPr lang="en-US" dirty="0"/>
              <a:t>Use the Pose option to identify happy from sad facial expressions.</a:t>
            </a:r>
          </a:p>
          <a:p>
            <a:pPr marL="457200" indent="-457200">
              <a:buFont typeface="+mj-lt"/>
              <a:buAutoNum type="arabicPeriod"/>
            </a:pPr>
            <a:r>
              <a:rPr lang="en-US" dirty="0"/>
              <a:t>Use the Pose option to identify a bored stance from an excited stance.</a:t>
            </a:r>
          </a:p>
          <a:p>
            <a:pPr marL="457200" indent="-457200">
              <a:buFont typeface="+mj-lt"/>
              <a:buAutoNum type="arabicPeriod"/>
            </a:pPr>
            <a:endParaRPr lang="en-AU" dirty="0"/>
          </a:p>
          <a:p>
            <a:endParaRPr lang="en-AU" dirty="0"/>
          </a:p>
        </p:txBody>
      </p:sp>
      <p:sp>
        <p:nvSpPr>
          <p:cNvPr id="5" name="Text Placeholder 4">
            <a:extLst>
              <a:ext uri="{FF2B5EF4-FFF2-40B4-BE49-F238E27FC236}">
                <a16:creationId xmlns:a16="http://schemas.microsoft.com/office/drawing/2014/main" id="{1BCD181F-B4B4-5BC2-C45F-B410DB7D834D}"/>
              </a:ext>
            </a:extLst>
          </p:cNvPr>
          <p:cNvSpPr>
            <a:spLocks noGrp="1"/>
          </p:cNvSpPr>
          <p:nvPr>
            <p:ph type="body" sz="quarter" idx="3"/>
          </p:nvPr>
        </p:nvSpPr>
        <p:spPr/>
        <p:txBody>
          <a:bodyPr>
            <a:normAutofit/>
          </a:bodyPr>
          <a:lstStyle/>
          <a:p>
            <a:r>
              <a:rPr lang="en-US" dirty="0"/>
              <a:t>Audio Identity Tasks</a:t>
            </a:r>
            <a:endParaRPr lang="en-AU" dirty="0"/>
          </a:p>
        </p:txBody>
      </p:sp>
      <p:sp>
        <p:nvSpPr>
          <p:cNvPr id="6" name="Content Placeholder 5">
            <a:extLst>
              <a:ext uri="{FF2B5EF4-FFF2-40B4-BE49-F238E27FC236}">
                <a16:creationId xmlns:a16="http://schemas.microsoft.com/office/drawing/2014/main" id="{0D7BE1E7-4393-065E-E219-9A6DD7D8A99B}"/>
              </a:ext>
            </a:extLst>
          </p:cNvPr>
          <p:cNvSpPr>
            <a:spLocks noGrp="1"/>
          </p:cNvSpPr>
          <p:nvPr>
            <p:ph sz="quarter" idx="4"/>
          </p:nvPr>
        </p:nvSpPr>
        <p:spPr>
          <a:xfrm>
            <a:off x="6364950" y="2525560"/>
            <a:ext cx="4741200" cy="3616622"/>
          </a:xfrm>
        </p:spPr>
        <p:txBody>
          <a:bodyPr/>
          <a:lstStyle/>
          <a:p>
            <a:pPr marL="457200" indent="-457200">
              <a:buFont typeface="+mj-lt"/>
              <a:buAutoNum type="arabicPeriod"/>
            </a:pPr>
            <a:r>
              <a:rPr lang="en-US" dirty="0"/>
              <a:t>Identify your voice from the other members of your group.</a:t>
            </a:r>
          </a:p>
          <a:p>
            <a:pPr marL="457200" indent="-457200">
              <a:buFont typeface="+mj-lt"/>
              <a:buAutoNum type="arabicPeriod"/>
            </a:pPr>
            <a:r>
              <a:rPr lang="en-US" dirty="0"/>
              <a:t>Is it smart enough to identify your clap from your friend’s clap?</a:t>
            </a:r>
          </a:p>
          <a:p>
            <a:pPr marL="457200" indent="-457200">
              <a:buFont typeface="+mj-lt"/>
              <a:buAutoNum type="arabicPeriod"/>
            </a:pPr>
            <a:r>
              <a:rPr lang="en-US" dirty="0"/>
              <a:t>Is it smart enough to identify your whistle from your friend’s whistle?</a:t>
            </a:r>
          </a:p>
          <a:p>
            <a:pPr marL="457200" indent="-457200">
              <a:buFont typeface="+mj-lt"/>
              <a:buAutoNum type="arabicPeriod"/>
            </a:pPr>
            <a:endParaRPr lang="en-AU" dirty="0"/>
          </a:p>
        </p:txBody>
      </p:sp>
    </p:spTree>
    <p:extLst>
      <p:ext uri="{BB962C8B-B14F-4D97-AF65-F5344CB8AC3E}">
        <p14:creationId xmlns:p14="http://schemas.microsoft.com/office/powerpoint/2010/main" val="197696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5D108-52B2-FD26-DFC8-D4AB259AED0B}"/>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r>
              <a:rPr lang="en-US" cap="all" spc="400"/>
              <a:t>Reflection</a:t>
            </a:r>
          </a:p>
        </p:txBody>
      </p:sp>
      <p:cxnSp>
        <p:nvCxnSpPr>
          <p:cNvPr id="13"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EB8AF62-F455-0278-5885-6CBDAAEBFB5C}"/>
              </a:ext>
            </a:extLst>
          </p:cNvPr>
          <p:cNvSpPr>
            <a:spLocks noGrp="1"/>
          </p:cNvSpPr>
          <p:nvPr>
            <p:ph type="body" sz="half" idx="2"/>
          </p:nvPr>
        </p:nvSpPr>
        <p:spPr>
          <a:xfrm>
            <a:off x="540988" y="2759076"/>
            <a:ext cx="3884962" cy="3009899"/>
          </a:xfrm>
        </p:spPr>
        <p:txBody>
          <a:bodyPr vert="horz" lIns="0" tIns="0" rIns="0" bIns="0" rtlCol="0" anchor="t" anchorCtr="0">
            <a:normAutofit/>
          </a:bodyPr>
          <a:lstStyle/>
          <a:p>
            <a:pPr>
              <a:lnSpc>
                <a:spcPct val="115000"/>
              </a:lnSpc>
            </a:pPr>
            <a:r>
              <a:rPr lang="en-US" sz="1700"/>
              <a:t>How well did it train on your facial expressions?</a:t>
            </a:r>
          </a:p>
          <a:p>
            <a:pPr>
              <a:lnSpc>
                <a:spcPct val="115000"/>
              </a:lnSpc>
            </a:pPr>
            <a:r>
              <a:rPr lang="en-US" sz="1700"/>
              <a:t>Could it reliably tell you apart from your friends?</a:t>
            </a:r>
          </a:p>
          <a:p>
            <a:pPr>
              <a:lnSpc>
                <a:spcPct val="115000"/>
              </a:lnSpc>
            </a:pPr>
            <a:r>
              <a:rPr lang="en-US" sz="1700"/>
              <a:t>How could this program be used for good?</a:t>
            </a:r>
          </a:p>
          <a:p>
            <a:pPr>
              <a:lnSpc>
                <a:spcPct val="115000"/>
              </a:lnSpc>
            </a:pPr>
            <a:r>
              <a:rPr lang="en-US" sz="1700"/>
              <a:t>What could be dangerous about the use of this software?</a:t>
            </a:r>
          </a:p>
        </p:txBody>
      </p:sp>
      <p:sp>
        <p:nvSpPr>
          <p:cNvPr id="15" name="Rectangle 14">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6" name="Content Placeholder 5" descr="A robot touching his head&#10;&#10;Description automatically generated">
            <a:extLst>
              <a:ext uri="{FF2B5EF4-FFF2-40B4-BE49-F238E27FC236}">
                <a16:creationId xmlns:a16="http://schemas.microsoft.com/office/drawing/2014/main" id="{71A2EAE0-E5A7-5E27-2A45-F06F2AB9C33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37200" y="1517106"/>
            <a:ext cx="6113812" cy="3821132"/>
          </a:xfrm>
          <a:prstGeom prst="rect">
            <a:avLst/>
          </a:prstGeom>
        </p:spPr>
      </p:pic>
    </p:spTree>
    <p:extLst>
      <p:ext uri="{BB962C8B-B14F-4D97-AF65-F5344CB8AC3E}">
        <p14:creationId xmlns:p14="http://schemas.microsoft.com/office/powerpoint/2010/main" val="11884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9805-45DF-8CF0-0A6D-726ABD6E1310}"/>
              </a:ext>
            </a:extLst>
          </p:cNvPr>
          <p:cNvSpPr>
            <a:spLocks noGrp="1"/>
          </p:cNvSpPr>
          <p:nvPr>
            <p:ph type="title"/>
          </p:nvPr>
        </p:nvSpPr>
        <p:spPr/>
        <p:txBody>
          <a:bodyPr/>
          <a:lstStyle/>
          <a:p>
            <a:r>
              <a:rPr lang="en-US" dirty="0"/>
              <a:t>Neural Networks</a:t>
            </a:r>
            <a:endParaRPr lang="en-AU" dirty="0"/>
          </a:p>
        </p:txBody>
      </p:sp>
      <p:sp>
        <p:nvSpPr>
          <p:cNvPr id="3" name="Content Placeholder 2">
            <a:extLst>
              <a:ext uri="{FF2B5EF4-FFF2-40B4-BE49-F238E27FC236}">
                <a16:creationId xmlns:a16="http://schemas.microsoft.com/office/drawing/2014/main" id="{D002C066-3B9B-06DE-8F90-C6C0C8B3927D}"/>
              </a:ext>
            </a:extLst>
          </p:cNvPr>
          <p:cNvSpPr>
            <a:spLocks noGrp="1"/>
          </p:cNvSpPr>
          <p:nvPr>
            <p:ph idx="1"/>
          </p:nvPr>
        </p:nvSpPr>
        <p:spPr/>
        <p:txBody>
          <a:bodyPr/>
          <a:lstStyle/>
          <a:p>
            <a:r>
              <a:rPr lang="en-AU" dirty="0">
                <a:hlinkClick r:id="rId3"/>
              </a:rPr>
              <a:t>Understanding a Neural Network</a:t>
            </a:r>
            <a:endParaRPr lang="en-AU" dirty="0"/>
          </a:p>
          <a:p>
            <a:r>
              <a:rPr lang="en-AU" dirty="0">
                <a:hlinkClick r:id="rId4"/>
              </a:rPr>
              <a:t>The Neural Network Playground</a:t>
            </a:r>
            <a:endParaRPr lang="en-AU" dirty="0"/>
          </a:p>
          <a:p>
            <a:r>
              <a:rPr lang="en-AU" dirty="0"/>
              <a:t>Use the Neural Network Playground to look at how many neurons it takes to approximate different data sets using a </a:t>
            </a:r>
            <a:r>
              <a:rPr lang="en-AU" dirty="0" err="1"/>
              <a:t>ReLU</a:t>
            </a:r>
            <a:r>
              <a:rPr lang="en-AU" dirty="0"/>
              <a:t> Activation.</a:t>
            </a:r>
          </a:p>
          <a:p>
            <a:r>
              <a:rPr lang="en-AU" dirty="0"/>
              <a:t>Which patterns take the most neurons to match effectively?</a:t>
            </a:r>
          </a:p>
          <a:p>
            <a:r>
              <a:rPr lang="en-AU" dirty="0"/>
              <a:t>Which patters are easiest for a neural network to map? How may does it take for each one?</a:t>
            </a:r>
          </a:p>
        </p:txBody>
      </p:sp>
      <p:pic>
        <p:nvPicPr>
          <p:cNvPr id="3074" name="Picture 2" descr="Why humans will never understand AI - BBC Future">
            <a:extLst>
              <a:ext uri="{FF2B5EF4-FFF2-40B4-BE49-F238E27FC236}">
                <a16:creationId xmlns:a16="http://schemas.microsoft.com/office/drawing/2014/main" id="{986AE965-581B-91A1-B4AB-905AA90C7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3941" y="77239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8792-13F2-C1EE-7471-8704CF1DB506}"/>
              </a:ext>
            </a:extLst>
          </p:cNvPr>
          <p:cNvSpPr>
            <a:spLocks noGrp="1"/>
          </p:cNvSpPr>
          <p:nvPr>
            <p:ph type="title"/>
          </p:nvPr>
        </p:nvSpPr>
        <p:spPr/>
        <p:txBody>
          <a:bodyPr/>
          <a:lstStyle/>
          <a:p>
            <a:r>
              <a:rPr lang="en-US" dirty="0"/>
              <a:t>Machine Learning &amp; Deep Learning in Our World</a:t>
            </a:r>
            <a:endParaRPr lang="en-AU" dirty="0"/>
          </a:p>
        </p:txBody>
      </p:sp>
      <p:sp>
        <p:nvSpPr>
          <p:cNvPr id="3" name="Content Placeholder 2">
            <a:extLst>
              <a:ext uri="{FF2B5EF4-FFF2-40B4-BE49-F238E27FC236}">
                <a16:creationId xmlns:a16="http://schemas.microsoft.com/office/drawing/2014/main" id="{D6292B44-DE25-E1E2-644D-5FB910F64431}"/>
              </a:ext>
            </a:extLst>
          </p:cNvPr>
          <p:cNvSpPr>
            <a:spLocks noGrp="1"/>
          </p:cNvSpPr>
          <p:nvPr>
            <p:ph idx="1"/>
          </p:nvPr>
        </p:nvSpPr>
        <p:spPr>
          <a:xfrm>
            <a:off x="1079500" y="1790700"/>
            <a:ext cx="10026650" cy="4999399"/>
          </a:xfrm>
        </p:spPr>
        <p:txBody>
          <a:bodyPr/>
          <a:lstStyle/>
          <a:p>
            <a:pPr marL="0" indent="0" algn="l">
              <a:buNone/>
            </a:pPr>
            <a:r>
              <a:rPr lang="en-AU" b="1" i="0" dirty="0">
                <a:solidFill>
                  <a:srgbClr val="D1D5DB"/>
                </a:solidFill>
                <a:effectLst/>
                <a:latin typeface="Söhne"/>
              </a:rPr>
              <a:t>Everyday Applications</a:t>
            </a:r>
            <a:endParaRPr lang="en-AU" b="0" i="0" dirty="0">
              <a:solidFill>
                <a:srgbClr val="D1D5DB"/>
              </a:solidFill>
              <a:effectLst/>
              <a:latin typeface="Söhne"/>
            </a:endParaRPr>
          </a:p>
          <a:p>
            <a:pPr marL="0" indent="0" algn="l">
              <a:buNone/>
            </a:pPr>
            <a:r>
              <a:rPr lang="en-AU" b="1" i="0" dirty="0">
                <a:solidFill>
                  <a:srgbClr val="D1D5DB"/>
                </a:solidFill>
                <a:effectLst/>
                <a:latin typeface="Söhne"/>
              </a:rPr>
              <a:t>Personal Assistants</a:t>
            </a:r>
            <a:r>
              <a:rPr lang="en-AU" b="0" i="0" dirty="0">
                <a:solidFill>
                  <a:srgbClr val="D1D5DB"/>
                </a:solidFill>
                <a:effectLst/>
                <a:latin typeface="Söhne"/>
              </a:rPr>
              <a:t>: Siri, Alexa, Google Assistant</a:t>
            </a:r>
            <a:br>
              <a:rPr lang="en-AU" b="0" i="0" dirty="0">
                <a:solidFill>
                  <a:srgbClr val="D1D5DB"/>
                </a:solidFill>
                <a:effectLst/>
                <a:latin typeface="Söhne"/>
              </a:rPr>
            </a:br>
            <a:r>
              <a:rPr lang="en-AU" b="1" i="0" dirty="0">
                <a:solidFill>
                  <a:srgbClr val="D1D5DB"/>
                </a:solidFill>
                <a:effectLst/>
                <a:latin typeface="Söhne"/>
              </a:rPr>
              <a:t>Content Recommendations</a:t>
            </a:r>
            <a:r>
              <a:rPr lang="en-AU" b="0" i="0" dirty="0">
                <a:solidFill>
                  <a:srgbClr val="D1D5DB"/>
                </a:solidFill>
                <a:effectLst/>
                <a:latin typeface="Söhne"/>
              </a:rPr>
              <a:t>: Netflix, YouTube, Spotify</a:t>
            </a:r>
            <a:br>
              <a:rPr lang="en-AU" b="0" i="0" dirty="0">
                <a:solidFill>
                  <a:srgbClr val="D1D5DB"/>
                </a:solidFill>
                <a:effectLst/>
                <a:latin typeface="Söhne"/>
              </a:rPr>
            </a:br>
            <a:r>
              <a:rPr lang="en-AU" b="1" i="0" dirty="0">
                <a:solidFill>
                  <a:srgbClr val="D1D5DB"/>
                </a:solidFill>
                <a:effectLst/>
                <a:latin typeface="Söhne"/>
              </a:rPr>
              <a:t>Social Media</a:t>
            </a:r>
            <a:r>
              <a:rPr lang="en-AU" b="0" i="0" dirty="0">
                <a:solidFill>
                  <a:srgbClr val="D1D5DB"/>
                </a:solidFill>
                <a:effectLst/>
                <a:latin typeface="Söhne"/>
              </a:rPr>
              <a:t>: Personalized feeds on Facebook, Instagram, Twitter</a:t>
            </a:r>
          </a:p>
          <a:p>
            <a:pPr marL="0" indent="0" algn="l">
              <a:buNone/>
            </a:pPr>
            <a:endParaRPr lang="en-AU" dirty="0">
              <a:solidFill>
                <a:srgbClr val="D1D5DB"/>
              </a:solidFill>
              <a:latin typeface="Söhne"/>
            </a:endParaRPr>
          </a:p>
          <a:p>
            <a:pPr marL="0" indent="0" algn="l">
              <a:buNone/>
            </a:pPr>
            <a:r>
              <a:rPr lang="en-AU" b="1" i="0" dirty="0">
                <a:solidFill>
                  <a:srgbClr val="D1D5DB"/>
                </a:solidFill>
                <a:effectLst/>
                <a:latin typeface="Söhne"/>
              </a:rPr>
              <a:t>Industry-Specific Applications</a:t>
            </a:r>
            <a:endParaRPr lang="en-AU" b="0" i="0" dirty="0">
              <a:solidFill>
                <a:srgbClr val="D1D5DB"/>
              </a:solidFill>
              <a:effectLst/>
              <a:latin typeface="Söhne"/>
            </a:endParaRPr>
          </a:p>
          <a:p>
            <a:pPr marL="0" indent="0" algn="l">
              <a:buNone/>
            </a:pPr>
            <a:r>
              <a:rPr lang="en-AU" b="1" i="0" dirty="0">
                <a:solidFill>
                  <a:srgbClr val="D1D5DB"/>
                </a:solidFill>
                <a:effectLst/>
                <a:latin typeface="Söhne"/>
              </a:rPr>
              <a:t>Healthcare</a:t>
            </a:r>
            <a:r>
              <a:rPr lang="en-AU" b="0" i="0" dirty="0">
                <a:solidFill>
                  <a:srgbClr val="D1D5DB"/>
                </a:solidFill>
                <a:effectLst/>
                <a:latin typeface="Söhne"/>
              </a:rPr>
              <a:t>: Diagnostic AI, personalized medicine</a:t>
            </a:r>
            <a:br>
              <a:rPr lang="en-AU" b="0" i="0" dirty="0">
                <a:solidFill>
                  <a:srgbClr val="D1D5DB"/>
                </a:solidFill>
                <a:effectLst/>
                <a:latin typeface="Söhne"/>
              </a:rPr>
            </a:br>
            <a:r>
              <a:rPr lang="en-AU" b="1" i="0" dirty="0">
                <a:solidFill>
                  <a:srgbClr val="D1D5DB"/>
                </a:solidFill>
                <a:effectLst/>
                <a:latin typeface="Söhne"/>
              </a:rPr>
              <a:t>Finance</a:t>
            </a:r>
            <a:r>
              <a:rPr lang="en-AU" b="0" i="0" dirty="0">
                <a:solidFill>
                  <a:srgbClr val="D1D5DB"/>
                </a:solidFill>
                <a:effectLst/>
                <a:latin typeface="Söhne"/>
              </a:rPr>
              <a:t>: Fraud detection, algorithmic trading</a:t>
            </a:r>
            <a:br>
              <a:rPr lang="en-AU" b="0" i="0" dirty="0">
                <a:solidFill>
                  <a:srgbClr val="D1D5DB"/>
                </a:solidFill>
                <a:effectLst/>
                <a:latin typeface="Söhne"/>
              </a:rPr>
            </a:br>
            <a:r>
              <a:rPr lang="en-AU" b="1" i="0" dirty="0">
                <a:solidFill>
                  <a:srgbClr val="D1D5DB"/>
                </a:solidFill>
                <a:effectLst/>
                <a:latin typeface="Söhne"/>
              </a:rPr>
              <a:t>Transportation</a:t>
            </a:r>
            <a:r>
              <a:rPr lang="en-AU" b="0" i="0" dirty="0">
                <a:solidFill>
                  <a:srgbClr val="D1D5DB"/>
                </a:solidFill>
                <a:effectLst/>
                <a:latin typeface="Söhne"/>
              </a:rPr>
              <a:t>: Self-driving cars, traffic prediction</a:t>
            </a:r>
            <a:br>
              <a:rPr lang="en-AU" b="0" i="0" dirty="0">
                <a:solidFill>
                  <a:srgbClr val="D1D5DB"/>
                </a:solidFill>
                <a:effectLst/>
                <a:latin typeface="Söhne"/>
              </a:rPr>
            </a:br>
            <a:r>
              <a:rPr lang="en-AU" b="1" i="0" dirty="0">
                <a:solidFill>
                  <a:srgbClr val="D1D5DB"/>
                </a:solidFill>
                <a:effectLst/>
                <a:latin typeface="Söhne"/>
              </a:rPr>
              <a:t>Education</a:t>
            </a:r>
            <a:r>
              <a:rPr lang="en-AU" b="0" i="0" dirty="0">
                <a:solidFill>
                  <a:srgbClr val="D1D5DB"/>
                </a:solidFill>
                <a:effectLst/>
                <a:latin typeface="Söhne"/>
              </a:rPr>
              <a:t>: Adaptive learning platforms, automated grading (including </a:t>
            </a:r>
            <a:r>
              <a:rPr lang="en-AU" b="0" i="0" dirty="0" err="1">
                <a:solidFill>
                  <a:srgbClr val="D1D5DB"/>
                </a:solidFill>
                <a:effectLst/>
                <a:latin typeface="Söhne"/>
              </a:rPr>
              <a:t>Naplan</a:t>
            </a:r>
            <a:r>
              <a:rPr lang="en-AU" b="0" i="0" dirty="0">
                <a:solidFill>
                  <a:srgbClr val="D1D5DB"/>
                </a:solidFill>
                <a:effectLst/>
                <a:latin typeface="Söhne"/>
              </a:rPr>
              <a:t>! </a:t>
            </a:r>
            <a:r>
              <a:rPr lang="en-AU" b="0" i="0" dirty="0">
                <a:solidFill>
                  <a:srgbClr val="D1D5DB"/>
                </a:solidFill>
                <a:effectLst/>
                <a:latin typeface="Söhne"/>
                <a:sym typeface="Wingdings" panose="05000000000000000000" pitchFamily="2" charset="2"/>
              </a:rPr>
              <a:t>)</a:t>
            </a:r>
            <a:endParaRPr lang="en-AU" b="0" i="0" dirty="0">
              <a:solidFill>
                <a:srgbClr val="D1D5DB"/>
              </a:solidFill>
              <a:effectLst/>
              <a:latin typeface="Söhne"/>
            </a:endParaRPr>
          </a:p>
          <a:p>
            <a:pPr marL="0" indent="0" algn="l">
              <a:buNone/>
            </a:pPr>
            <a:endParaRPr lang="en-AU" b="0" i="0" dirty="0">
              <a:solidFill>
                <a:srgbClr val="D1D5DB"/>
              </a:solidFill>
              <a:effectLst/>
              <a:latin typeface="Söhne"/>
            </a:endParaRPr>
          </a:p>
          <a:p>
            <a:pPr marL="0" indent="0" algn="l">
              <a:buNone/>
            </a:pPr>
            <a:endParaRPr lang="en-AU" b="0" i="0" dirty="0">
              <a:solidFill>
                <a:srgbClr val="D1D5DB"/>
              </a:solidFill>
              <a:effectLst/>
              <a:latin typeface="Söhne"/>
            </a:endParaRPr>
          </a:p>
          <a:p>
            <a:br>
              <a:rPr lang="en-AU" dirty="0"/>
            </a:br>
            <a:endParaRPr lang="en-AU" dirty="0"/>
          </a:p>
        </p:txBody>
      </p:sp>
      <p:pic>
        <p:nvPicPr>
          <p:cNvPr id="2050" name="Picture 2" descr="Virtual assistants don't need developers or AI | InfoWorld">
            <a:extLst>
              <a:ext uri="{FF2B5EF4-FFF2-40B4-BE49-F238E27FC236}">
                <a16:creationId xmlns:a16="http://schemas.microsoft.com/office/drawing/2014/main" id="{F260FE1A-5B35-EFA8-E9BF-3B937B6DE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822" y="17907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ificial intelligence advances cancer diagnostics in the next decade -  Medical Device Network">
            <a:extLst>
              <a:ext uri="{FF2B5EF4-FFF2-40B4-BE49-F238E27FC236}">
                <a16:creationId xmlns:a16="http://schemas.microsoft.com/office/drawing/2014/main" id="{4D57D63B-5531-34A9-B36B-BFD92F1C4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822" y="393368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8792-13F2-C1EE-7471-8704CF1DB506}"/>
              </a:ext>
            </a:extLst>
          </p:cNvPr>
          <p:cNvSpPr>
            <a:spLocks noGrp="1"/>
          </p:cNvSpPr>
          <p:nvPr>
            <p:ph type="title"/>
          </p:nvPr>
        </p:nvSpPr>
        <p:spPr/>
        <p:txBody>
          <a:bodyPr/>
          <a:lstStyle/>
          <a:p>
            <a:r>
              <a:rPr lang="en-US" dirty="0"/>
              <a:t>Machine Learning &amp; Deep Learning in Our World</a:t>
            </a:r>
            <a:endParaRPr lang="en-AU" dirty="0"/>
          </a:p>
        </p:txBody>
      </p:sp>
      <p:sp>
        <p:nvSpPr>
          <p:cNvPr id="3" name="Content Placeholder 2">
            <a:extLst>
              <a:ext uri="{FF2B5EF4-FFF2-40B4-BE49-F238E27FC236}">
                <a16:creationId xmlns:a16="http://schemas.microsoft.com/office/drawing/2014/main" id="{D6292B44-DE25-E1E2-644D-5FB910F64431}"/>
              </a:ext>
            </a:extLst>
          </p:cNvPr>
          <p:cNvSpPr>
            <a:spLocks noGrp="1"/>
          </p:cNvSpPr>
          <p:nvPr>
            <p:ph idx="1"/>
          </p:nvPr>
        </p:nvSpPr>
        <p:spPr>
          <a:xfrm>
            <a:off x="1079500" y="1790700"/>
            <a:ext cx="10026650" cy="4999399"/>
          </a:xfrm>
        </p:spPr>
        <p:txBody>
          <a:bodyPr/>
          <a:lstStyle/>
          <a:p>
            <a:pPr marL="0" indent="0" algn="l">
              <a:buNone/>
            </a:pPr>
            <a:r>
              <a:rPr lang="en-AU" b="1" i="0" dirty="0">
                <a:solidFill>
                  <a:srgbClr val="D1D5DB"/>
                </a:solidFill>
                <a:effectLst/>
                <a:latin typeface="Söhne"/>
              </a:rPr>
              <a:t>Technological Milestones</a:t>
            </a:r>
            <a:r>
              <a:rPr lang="en-AU" b="0" i="0" dirty="0">
                <a:solidFill>
                  <a:srgbClr val="D1D5DB"/>
                </a:solidFill>
                <a:effectLst/>
                <a:latin typeface="Söhne"/>
              </a:rPr>
              <a:t>:</a:t>
            </a:r>
          </a:p>
          <a:p>
            <a:pPr marL="0" indent="0" algn="l">
              <a:buNone/>
            </a:pPr>
            <a:r>
              <a:rPr lang="en-AU" b="1" i="0" dirty="0">
                <a:solidFill>
                  <a:srgbClr val="D1D5DB"/>
                </a:solidFill>
                <a:effectLst/>
                <a:latin typeface="Söhne"/>
              </a:rPr>
              <a:t>Image Recognition</a:t>
            </a:r>
            <a:r>
              <a:rPr lang="en-AU" b="0" i="0" dirty="0">
                <a:solidFill>
                  <a:srgbClr val="D1D5DB"/>
                </a:solidFill>
                <a:effectLst/>
                <a:latin typeface="Söhne"/>
              </a:rPr>
              <a:t>: Google Photos, facial recognition</a:t>
            </a:r>
            <a:br>
              <a:rPr lang="en-AU" b="0" i="0" dirty="0">
                <a:solidFill>
                  <a:srgbClr val="D1D5DB"/>
                </a:solidFill>
                <a:effectLst/>
                <a:latin typeface="Söhne"/>
              </a:rPr>
            </a:br>
            <a:r>
              <a:rPr lang="en-AU" b="1" i="0" dirty="0">
                <a:solidFill>
                  <a:srgbClr val="D1D5DB"/>
                </a:solidFill>
                <a:effectLst/>
                <a:latin typeface="Söhne"/>
              </a:rPr>
              <a:t>Natural Language Processing</a:t>
            </a:r>
            <a:r>
              <a:rPr lang="en-AU" b="0" i="0" dirty="0">
                <a:solidFill>
                  <a:srgbClr val="D1D5DB"/>
                </a:solidFill>
                <a:effectLst/>
                <a:latin typeface="Söhne"/>
              </a:rPr>
              <a:t>: Chatbots, translation services</a:t>
            </a:r>
            <a:br>
              <a:rPr lang="en-AU" b="0" i="0" dirty="0">
                <a:solidFill>
                  <a:srgbClr val="D1D5DB"/>
                </a:solidFill>
                <a:effectLst/>
                <a:latin typeface="Söhne"/>
              </a:rPr>
            </a:br>
            <a:r>
              <a:rPr lang="en-AU" b="1" i="0" dirty="0">
                <a:solidFill>
                  <a:srgbClr val="D1D5DB"/>
                </a:solidFill>
                <a:effectLst/>
                <a:latin typeface="Söhne"/>
              </a:rPr>
              <a:t>Game Playing</a:t>
            </a:r>
            <a:r>
              <a:rPr lang="en-AU" b="0" i="0" dirty="0">
                <a:solidFill>
                  <a:srgbClr val="D1D5DB"/>
                </a:solidFill>
                <a:effectLst/>
                <a:latin typeface="Söhne"/>
              </a:rPr>
              <a:t>: AlphaGo, </a:t>
            </a:r>
            <a:r>
              <a:rPr lang="en-AU" b="0" i="0" dirty="0" err="1">
                <a:solidFill>
                  <a:srgbClr val="D1D5DB"/>
                </a:solidFill>
                <a:effectLst/>
                <a:latin typeface="Söhne"/>
              </a:rPr>
              <a:t>AlphaZero</a:t>
            </a:r>
            <a:endParaRPr lang="en-AU" b="0" i="0" dirty="0">
              <a:solidFill>
                <a:srgbClr val="D1D5DB"/>
              </a:solidFill>
              <a:effectLst/>
              <a:latin typeface="Söhne"/>
            </a:endParaRPr>
          </a:p>
          <a:p>
            <a:pPr marL="0" indent="0" algn="l">
              <a:buNone/>
            </a:pPr>
            <a:endParaRPr lang="en-AU" b="0" i="0" dirty="0">
              <a:solidFill>
                <a:srgbClr val="D1D5DB"/>
              </a:solidFill>
              <a:effectLst/>
              <a:latin typeface="Söhne"/>
            </a:endParaRPr>
          </a:p>
          <a:p>
            <a:pPr marL="0" indent="0" algn="l">
              <a:buNone/>
            </a:pPr>
            <a:r>
              <a:rPr lang="en-US" b="1" i="0" dirty="0">
                <a:solidFill>
                  <a:srgbClr val="D1D5DB"/>
                </a:solidFill>
                <a:effectLst/>
                <a:latin typeface="Söhne"/>
              </a:rPr>
              <a:t>Ethical Considerations</a:t>
            </a:r>
            <a:endParaRPr lang="en-US" b="0" i="0" dirty="0">
              <a:solidFill>
                <a:srgbClr val="D1D5DB"/>
              </a:solidFill>
              <a:effectLst/>
              <a:latin typeface="Söhne"/>
            </a:endParaRPr>
          </a:p>
          <a:p>
            <a:pPr marL="0" indent="0" algn="l">
              <a:buNone/>
            </a:pPr>
            <a:r>
              <a:rPr lang="en-US" b="1" i="0" dirty="0">
                <a:solidFill>
                  <a:srgbClr val="D1D5DB"/>
                </a:solidFill>
                <a:effectLst/>
                <a:latin typeface="Söhne"/>
              </a:rPr>
              <a:t>Data Privacy</a:t>
            </a:r>
            <a:r>
              <a:rPr lang="en-US" b="0" i="0" dirty="0">
                <a:solidFill>
                  <a:srgbClr val="D1D5DB"/>
                </a:solidFill>
                <a:effectLst/>
                <a:latin typeface="Söhne"/>
              </a:rPr>
              <a:t>: How is our data being used?</a:t>
            </a:r>
            <a:br>
              <a:rPr lang="en-US" b="0" i="0" dirty="0">
                <a:solidFill>
                  <a:srgbClr val="D1D5DB"/>
                </a:solidFill>
                <a:effectLst/>
                <a:latin typeface="Söhne"/>
              </a:rPr>
            </a:br>
            <a:r>
              <a:rPr lang="en-US" b="1" i="0" dirty="0">
                <a:solidFill>
                  <a:srgbClr val="D1D5DB"/>
                </a:solidFill>
                <a:effectLst/>
                <a:latin typeface="Söhne"/>
              </a:rPr>
              <a:t>Bias</a:t>
            </a:r>
            <a:r>
              <a:rPr lang="en-US" b="0" i="0" dirty="0">
                <a:solidFill>
                  <a:srgbClr val="D1D5DB"/>
                </a:solidFill>
                <a:effectLst/>
                <a:latin typeface="Söhne"/>
              </a:rPr>
              <a:t>: Can algorithms be biased?</a:t>
            </a:r>
            <a:br>
              <a:rPr lang="en-US" b="0" i="0" dirty="0">
                <a:solidFill>
                  <a:srgbClr val="D1D5DB"/>
                </a:solidFill>
                <a:effectLst/>
                <a:latin typeface="Söhne"/>
              </a:rPr>
            </a:br>
            <a:r>
              <a:rPr lang="en-US" b="1" dirty="0">
                <a:solidFill>
                  <a:srgbClr val="D1D5DB"/>
                </a:solidFill>
                <a:latin typeface="Söhne"/>
              </a:rPr>
              <a:t>J</a:t>
            </a:r>
            <a:r>
              <a:rPr lang="en-US" b="1" i="0" dirty="0">
                <a:solidFill>
                  <a:srgbClr val="D1D5DB"/>
                </a:solidFill>
                <a:effectLst/>
                <a:latin typeface="Söhne"/>
              </a:rPr>
              <a:t>ob Displacement</a:t>
            </a:r>
            <a:r>
              <a:rPr lang="en-US" b="0" i="0" dirty="0">
                <a:solidFill>
                  <a:srgbClr val="D1D5DB"/>
                </a:solidFill>
                <a:effectLst/>
                <a:latin typeface="Söhne"/>
              </a:rPr>
              <a:t>: Automation and the workforce</a:t>
            </a:r>
          </a:p>
          <a:p>
            <a:pPr marL="0" indent="0" algn="l">
              <a:buNone/>
            </a:pPr>
            <a:endParaRPr lang="en-AU" b="0" i="0" dirty="0">
              <a:solidFill>
                <a:srgbClr val="D1D5DB"/>
              </a:solidFill>
              <a:effectLst/>
              <a:latin typeface="Söhne"/>
            </a:endParaRPr>
          </a:p>
          <a:p>
            <a:br>
              <a:rPr lang="en-AU" dirty="0"/>
            </a:br>
            <a:endParaRPr lang="en-AU" dirty="0"/>
          </a:p>
        </p:txBody>
      </p:sp>
      <p:pic>
        <p:nvPicPr>
          <p:cNvPr id="1026" name="Picture 2" descr="What is facial recognition - and how sinister is it? | Biometrics | The  Guardian">
            <a:extLst>
              <a:ext uri="{FF2B5EF4-FFF2-40B4-BE49-F238E27FC236}">
                <a16:creationId xmlns:a16="http://schemas.microsoft.com/office/drawing/2014/main" id="{ECB4ED3B-DBE9-7D31-1AD1-66FF0B0C0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619" y="197847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I Ethics: Why it Matters for Marketers | Sprout Social">
            <a:extLst>
              <a:ext uri="{FF2B5EF4-FFF2-40B4-BE49-F238E27FC236}">
                <a16:creationId xmlns:a16="http://schemas.microsoft.com/office/drawing/2014/main" id="{C1913583-F21B-8413-5192-15278F544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193" y="4309373"/>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07057"/>
      </p:ext>
    </p:extLst>
  </p:cSld>
  <p:clrMapOvr>
    <a:masterClrMapping/>
  </p:clrMapOvr>
</p:sld>
</file>

<file path=ppt/theme/theme1.xml><?xml version="1.0" encoding="utf-8"?>
<a:theme xmlns:a="http://schemas.openxmlformats.org/drawingml/2006/main" name="LeafVTI">
  <a:themeElements>
    <a:clrScheme name="AnalogousFromDarkSeedLeftStep">
      <a:dk1>
        <a:srgbClr val="000000"/>
      </a:dk1>
      <a:lt1>
        <a:srgbClr val="FFFFFF"/>
      </a:lt1>
      <a:dk2>
        <a:srgbClr val="181A33"/>
      </a:dk2>
      <a:lt2>
        <a:srgbClr val="F0F3F2"/>
      </a:lt2>
      <a:accent1>
        <a:srgbClr val="C34D7D"/>
      </a:accent1>
      <a:accent2>
        <a:srgbClr val="B13B9C"/>
      </a:accent2>
      <a:accent3>
        <a:srgbClr val="A74DC3"/>
      </a:accent3>
      <a:accent4>
        <a:srgbClr val="643BB1"/>
      </a:accent4>
      <a:accent5>
        <a:srgbClr val="4D55C3"/>
      </a:accent5>
      <a:accent6>
        <a:srgbClr val="3B75B1"/>
      </a:accent6>
      <a:hlink>
        <a:srgbClr val="6359C7"/>
      </a:hlink>
      <a:folHlink>
        <a:srgbClr val="7F7F7F"/>
      </a:folHlink>
    </a:clrScheme>
    <a:fontScheme name="Leaf">
      <a:majorFont>
        <a:latin typeface="Yu Gothic Medium"/>
        <a:ea typeface=""/>
        <a:cs typeface=""/>
      </a:majorFont>
      <a:minorFont>
        <a:latin typeface="Yu Gothic Medium"/>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DarkSeedLeftStep">
    <a:dk1>
      <a:srgbClr val="000000"/>
    </a:dk1>
    <a:lt1>
      <a:srgbClr val="FFFFFF"/>
    </a:lt1>
    <a:dk2>
      <a:srgbClr val="181A33"/>
    </a:dk2>
    <a:lt2>
      <a:srgbClr val="F0F3F2"/>
    </a:lt2>
    <a:accent1>
      <a:srgbClr val="C34D7D"/>
    </a:accent1>
    <a:accent2>
      <a:srgbClr val="B13B9C"/>
    </a:accent2>
    <a:accent3>
      <a:srgbClr val="A74DC3"/>
    </a:accent3>
    <a:accent4>
      <a:srgbClr val="643BB1"/>
    </a:accent4>
    <a:accent5>
      <a:srgbClr val="4D55C3"/>
    </a:accent5>
    <a:accent6>
      <a:srgbClr val="3B75B1"/>
    </a:accent6>
    <a:hlink>
      <a:srgbClr val="6359C7"/>
    </a:hlink>
    <a:folHlink>
      <a:srgbClr val="7F7F7F"/>
    </a:folHlink>
  </a:clrScheme>
</a:themeOverride>
</file>

<file path=ppt/theme/themeOverride2.xml><?xml version="1.0" encoding="utf-8"?>
<a:themeOverride xmlns:a="http://schemas.openxmlformats.org/drawingml/2006/main">
  <a:clrScheme name="AnalogousFromDarkSeedLeftStep">
    <a:dk1>
      <a:srgbClr val="000000"/>
    </a:dk1>
    <a:lt1>
      <a:srgbClr val="FFFFFF"/>
    </a:lt1>
    <a:dk2>
      <a:srgbClr val="181A33"/>
    </a:dk2>
    <a:lt2>
      <a:srgbClr val="F0F3F2"/>
    </a:lt2>
    <a:accent1>
      <a:srgbClr val="C34D7D"/>
    </a:accent1>
    <a:accent2>
      <a:srgbClr val="B13B9C"/>
    </a:accent2>
    <a:accent3>
      <a:srgbClr val="A74DC3"/>
    </a:accent3>
    <a:accent4>
      <a:srgbClr val="643BB1"/>
    </a:accent4>
    <a:accent5>
      <a:srgbClr val="4D55C3"/>
    </a:accent5>
    <a:accent6>
      <a:srgbClr val="3B75B1"/>
    </a:accent6>
    <a:hlink>
      <a:srgbClr val="6359C7"/>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11F806C80F8341992589C24281D903" ma:contentTypeVersion="33" ma:contentTypeDescription="Create a new document." ma:contentTypeScope="" ma:versionID="1824abf416d08860ac4f8db9a5037b45">
  <xsd:schema xmlns:xsd="http://www.w3.org/2001/XMLSchema" xmlns:xs="http://www.w3.org/2001/XMLSchema" xmlns:p="http://schemas.microsoft.com/office/2006/metadata/properties" xmlns:ns2="612e2a71-cd5e-4fc2-a60a-23d4b51490c3" xmlns:ns3="be1b987e-253b-49f8-ae48-8a4f9987055b" targetNamespace="http://schemas.microsoft.com/office/2006/metadata/properties" ma:root="true" ma:fieldsID="aaf60e42aaf5e90eea35a9bd511d1100" ns2:_="" ns3:_="">
    <xsd:import namespace="612e2a71-cd5e-4fc2-a60a-23d4b51490c3"/>
    <xsd:import namespace="be1b987e-253b-49f8-ae48-8a4f998705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e2a71-cd5e-4fc2-a60a-23d4b5149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38" nillable="true" ma:displayName="Length (seconds)" ma:internalName="MediaLengthInSeconds" ma:readOnly="true">
      <xsd:simpleType>
        <xsd:restriction base="dms:Unknown"/>
      </xsd:simpleType>
    </xsd:element>
    <xsd:element name="MediaServiceSearchProperties" ma:index="39" nillable="true" ma:displayName="MediaServiceSearchProperties" ma:hidden="true" ma:internalName="MediaServiceSearchProperties" ma:readOnly="true">
      <xsd:simpleType>
        <xsd:restriction base="dms:Note"/>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1b987e-253b-49f8-ae48-8a4f998705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FB82B-B20C-4A78-B4D3-EDE649A2008F}"/>
</file>

<file path=customXml/itemProps2.xml><?xml version="1.0" encoding="utf-8"?>
<ds:datastoreItem xmlns:ds="http://schemas.openxmlformats.org/officeDocument/2006/customXml" ds:itemID="{103E3E2D-F197-4A33-A014-9F1066097317}"/>
</file>

<file path=docProps/app.xml><?xml version="1.0" encoding="utf-8"?>
<Properties xmlns="http://schemas.openxmlformats.org/officeDocument/2006/extended-properties" xmlns:vt="http://schemas.openxmlformats.org/officeDocument/2006/docPropsVTypes">
  <Template/>
  <TotalTime>1471</TotalTime>
  <Words>1963</Words>
  <Application>Microsoft Office PowerPoint</Application>
  <PresentationFormat>Widescreen</PresentationFormat>
  <Paragraphs>131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Yu Gothic Medium</vt:lpstr>
      <vt:lpstr>Arial</vt:lpstr>
      <vt:lpstr>Calibri</vt:lpstr>
      <vt:lpstr>Söhne</vt:lpstr>
      <vt:lpstr>Wingdings</vt:lpstr>
      <vt:lpstr>LeafVTI</vt:lpstr>
      <vt:lpstr>How AI works and ethical challenges</vt:lpstr>
      <vt:lpstr>Supervised Vs Unsupervised Learning</vt:lpstr>
      <vt:lpstr>AlphaZero</vt:lpstr>
      <vt:lpstr>Teachable Machine (by Google)</vt:lpstr>
      <vt:lpstr>Use Teachable machine to do the following:</vt:lpstr>
      <vt:lpstr>Reflection</vt:lpstr>
      <vt:lpstr>Neural Networks</vt:lpstr>
      <vt:lpstr>Machine Learning &amp; Deep Learning in Our World</vt:lpstr>
      <vt:lpstr>Machine Learning &amp; Deep Learning in Our World</vt:lpstr>
      <vt:lpstr>Machine Learning &amp; Deep Learning in Our World</vt:lpstr>
      <vt:lpstr>Activity</vt:lpstr>
      <vt:lpstr>Activity (continued)</vt:lpstr>
      <vt:lpstr>Activity (continued)</vt:lpstr>
      <vt:lpstr>Activity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 (AI)</dc:title>
  <dc:creator>Stuart Fankhauser</dc:creator>
  <cp:lastModifiedBy>Stuart Fankhauser</cp:lastModifiedBy>
  <cp:revision>2</cp:revision>
  <dcterms:created xsi:type="dcterms:W3CDTF">2023-09-14T23:10:22Z</dcterms:created>
  <dcterms:modified xsi:type="dcterms:W3CDTF">2023-10-04T23:07:09Z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0bdc4-329c-4748-b6fd-e3afc11cce4b_Enabled">
    <vt:lpwstr>true</vt:lpwstr>
  </property>
  <property fmtid="{D5CDD505-2E9C-101B-9397-08002B2CF9AE}" pid="3" name="MSIP_Label_3060bdc4-329c-4748-b6fd-e3afc11cce4b_SetDate">
    <vt:lpwstr>2023-09-15T00:28:07Z</vt:lpwstr>
  </property>
  <property fmtid="{D5CDD505-2E9C-101B-9397-08002B2CF9AE}" pid="4" name="MSIP_Label_3060bdc4-329c-4748-b6fd-e3afc11cce4b_Method">
    <vt:lpwstr>Standard</vt:lpwstr>
  </property>
  <property fmtid="{D5CDD505-2E9C-101B-9397-08002B2CF9AE}" pid="5" name="MSIP_Label_3060bdc4-329c-4748-b6fd-e3afc11cce4b_Name">
    <vt:lpwstr>defa4170-0d19-0005-0004-bc88714345d2</vt:lpwstr>
  </property>
  <property fmtid="{D5CDD505-2E9C-101B-9397-08002B2CF9AE}" pid="6" name="MSIP_Label_3060bdc4-329c-4748-b6fd-e3afc11cce4b_SiteId">
    <vt:lpwstr>348841ce-b851-46d7-a6b2-96bba96fea69</vt:lpwstr>
  </property>
  <property fmtid="{D5CDD505-2E9C-101B-9397-08002B2CF9AE}" pid="7" name="MSIP_Label_3060bdc4-329c-4748-b6fd-e3afc11cce4b_ActionId">
    <vt:lpwstr>ea6c7bcb-4a23-4776-87ae-8ba0dd9844ca</vt:lpwstr>
  </property>
  <property fmtid="{D5CDD505-2E9C-101B-9397-08002B2CF9AE}" pid="8" name="MSIP_Label_3060bdc4-329c-4748-b6fd-e3afc11cce4b_ContentBits">
    <vt:lpwstr>0</vt:lpwstr>
  </property>
</Properties>
</file>