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764A5-27BC-4603-9393-B9E402F1D140}" v="23" dt="2023-10-03T01:32:12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47" autoAdjust="0"/>
  </p:normalViewPr>
  <p:slideViewPr>
    <p:cSldViewPr snapToGrid="0">
      <p:cViewPr varScale="1">
        <p:scale>
          <a:sx n="97" d="100"/>
          <a:sy n="97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Fankhauser" userId="3f71d080-1bd4-460d-9cce-19d5c2164853" providerId="ADAL" clId="{363764A5-27BC-4603-9393-B9E402F1D140}"/>
    <pc:docChg chg="undo custSel addSld delSld modSld">
      <pc:chgData name="Stuart Fankhauser" userId="3f71d080-1bd4-460d-9cce-19d5c2164853" providerId="ADAL" clId="{363764A5-27BC-4603-9393-B9E402F1D140}" dt="2023-10-03T01:37:27.991" v="1145" actId="20577"/>
      <pc:docMkLst>
        <pc:docMk/>
      </pc:docMkLst>
      <pc:sldChg chg="modSp mod modNotesTx">
        <pc:chgData name="Stuart Fankhauser" userId="3f71d080-1bd4-460d-9cce-19d5c2164853" providerId="ADAL" clId="{363764A5-27BC-4603-9393-B9E402F1D140}" dt="2023-09-28T04:08:35.998" v="617" actId="6549"/>
        <pc:sldMkLst>
          <pc:docMk/>
          <pc:sldMk cId="961833275" sldId="256"/>
        </pc:sldMkLst>
        <pc:spChg chg="mod">
          <ac:chgData name="Stuart Fankhauser" userId="3f71d080-1bd4-460d-9cce-19d5c2164853" providerId="ADAL" clId="{363764A5-27BC-4603-9393-B9E402F1D140}" dt="2023-09-14T23:10:07.171" v="610" actId="20577"/>
          <ac:spMkLst>
            <pc:docMk/>
            <pc:sldMk cId="961833275" sldId="256"/>
            <ac:spMk id="3" creationId="{94E201CF-EB5A-829D-A479-61B53B74CBA3}"/>
          </ac:spMkLst>
        </pc:spChg>
      </pc:sldChg>
      <pc:sldChg chg="addSp delSp mod modNotesTx">
        <pc:chgData name="Stuart Fankhauser" userId="3f71d080-1bd4-460d-9cce-19d5c2164853" providerId="ADAL" clId="{363764A5-27BC-4603-9393-B9E402F1D140}" dt="2023-09-28T04:09:05.746" v="626" actId="20577"/>
        <pc:sldMkLst>
          <pc:docMk/>
          <pc:sldMk cId="2348367128" sldId="257"/>
        </pc:sldMkLst>
        <pc:spChg chg="add del">
          <ac:chgData name="Stuart Fankhauser" userId="3f71d080-1bd4-460d-9cce-19d5c2164853" providerId="ADAL" clId="{363764A5-27BC-4603-9393-B9E402F1D140}" dt="2023-09-28T04:08:52.065" v="619" actId="22"/>
          <ac:spMkLst>
            <pc:docMk/>
            <pc:sldMk cId="2348367128" sldId="257"/>
            <ac:spMk id="4" creationId="{6D44CA72-8BD9-F657-1217-5877D4C3E4A7}"/>
          </ac:spMkLst>
        </pc:spChg>
      </pc:sldChg>
      <pc:sldChg chg="modNotesTx">
        <pc:chgData name="Stuart Fankhauser" userId="3f71d080-1bd4-460d-9cce-19d5c2164853" providerId="ADAL" clId="{363764A5-27BC-4603-9393-B9E402F1D140}" dt="2023-09-28T04:10:00.674" v="635" actId="20577"/>
        <pc:sldMkLst>
          <pc:docMk/>
          <pc:sldMk cId="378120190" sldId="258"/>
        </pc:sldMkLst>
      </pc:sldChg>
      <pc:sldChg chg="addSp modSp modNotesTx">
        <pc:chgData name="Stuart Fankhauser" userId="3f71d080-1bd4-460d-9cce-19d5c2164853" providerId="ADAL" clId="{363764A5-27BC-4603-9393-B9E402F1D140}" dt="2023-10-03T01:32:12.540" v="796" actId="14100"/>
        <pc:sldMkLst>
          <pc:docMk/>
          <pc:sldMk cId="2474797196" sldId="259"/>
        </pc:sldMkLst>
        <pc:picChg chg="add mod">
          <ac:chgData name="Stuart Fankhauser" userId="3f71d080-1bd4-460d-9cce-19d5c2164853" providerId="ADAL" clId="{363764A5-27BC-4603-9393-B9E402F1D140}" dt="2023-10-03T01:32:08.421" v="795" actId="1076"/>
          <ac:picMkLst>
            <pc:docMk/>
            <pc:sldMk cId="2474797196" sldId="259"/>
            <ac:picMk id="1026" creationId="{6C390211-92E5-CCCD-F3B4-A18E7DED17E6}"/>
          </ac:picMkLst>
        </pc:picChg>
        <pc:picChg chg="add mod">
          <ac:chgData name="Stuart Fankhauser" userId="3f71d080-1bd4-460d-9cce-19d5c2164853" providerId="ADAL" clId="{363764A5-27BC-4603-9393-B9E402F1D140}" dt="2023-10-03T01:32:08.421" v="795" actId="1076"/>
          <ac:picMkLst>
            <pc:docMk/>
            <pc:sldMk cId="2474797196" sldId="259"/>
            <ac:picMk id="1028" creationId="{70256D58-4AC4-B075-324B-480D2847AAB8}"/>
          </ac:picMkLst>
        </pc:picChg>
        <pc:picChg chg="add mod">
          <ac:chgData name="Stuart Fankhauser" userId="3f71d080-1bd4-460d-9cce-19d5c2164853" providerId="ADAL" clId="{363764A5-27BC-4603-9393-B9E402F1D140}" dt="2023-10-03T01:32:12.540" v="796" actId="14100"/>
          <ac:picMkLst>
            <pc:docMk/>
            <pc:sldMk cId="2474797196" sldId="259"/>
            <ac:picMk id="1030" creationId="{CBB2802A-880D-FD7D-79CB-1103C93EA4C2}"/>
          </ac:picMkLst>
        </pc:picChg>
      </pc:sldChg>
      <pc:sldChg chg="addSp modSp mod modNotesTx">
        <pc:chgData name="Stuart Fankhauser" userId="3f71d080-1bd4-460d-9cce-19d5c2164853" providerId="ADAL" clId="{363764A5-27BC-4603-9393-B9E402F1D140}" dt="2023-10-03T01:35:01.081" v="981" actId="20577"/>
        <pc:sldMkLst>
          <pc:docMk/>
          <pc:sldMk cId="1607053018" sldId="260"/>
        </pc:sldMkLst>
        <pc:spChg chg="add mod">
          <ac:chgData name="Stuart Fankhauser" userId="3f71d080-1bd4-460d-9cce-19d5c2164853" providerId="ADAL" clId="{363764A5-27BC-4603-9393-B9E402F1D140}" dt="2023-09-14T22:52:29.913" v="502" actId="1076"/>
          <ac:spMkLst>
            <pc:docMk/>
            <pc:sldMk cId="1607053018" sldId="260"/>
            <ac:spMk id="4" creationId="{A2464B10-4573-078A-AD7B-9FC100C56A91}"/>
          </ac:spMkLst>
        </pc:spChg>
      </pc:sldChg>
      <pc:sldChg chg="modNotesTx">
        <pc:chgData name="Stuart Fankhauser" userId="3f71d080-1bd4-460d-9cce-19d5c2164853" providerId="ADAL" clId="{363764A5-27BC-4603-9393-B9E402F1D140}" dt="2023-09-28T04:10:19.320" v="638" actId="20577"/>
        <pc:sldMkLst>
          <pc:docMk/>
          <pc:sldMk cId="556219781" sldId="261"/>
        </pc:sldMkLst>
      </pc:sldChg>
      <pc:sldChg chg="modNotesTx">
        <pc:chgData name="Stuart Fankhauser" userId="3f71d080-1bd4-460d-9cce-19d5c2164853" providerId="ADAL" clId="{363764A5-27BC-4603-9393-B9E402F1D140}" dt="2023-09-28T04:12:38.100" v="644" actId="20577"/>
        <pc:sldMkLst>
          <pc:docMk/>
          <pc:sldMk cId="4088427705" sldId="262"/>
        </pc:sldMkLst>
      </pc:sldChg>
      <pc:sldChg chg="modNotesTx">
        <pc:chgData name="Stuart Fankhauser" userId="3f71d080-1bd4-460d-9cce-19d5c2164853" providerId="ADAL" clId="{363764A5-27BC-4603-9393-B9E402F1D140}" dt="2023-09-28T04:12:53.431" v="647" actId="20577"/>
        <pc:sldMkLst>
          <pc:docMk/>
          <pc:sldMk cId="308735977" sldId="263"/>
        </pc:sldMkLst>
      </pc:sldChg>
      <pc:sldChg chg="modNotesTx">
        <pc:chgData name="Stuart Fankhauser" userId="3f71d080-1bd4-460d-9cce-19d5c2164853" providerId="ADAL" clId="{363764A5-27BC-4603-9393-B9E402F1D140}" dt="2023-09-28T04:13:12.823" v="650" actId="20577"/>
        <pc:sldMkLst>
          <pc:docMk/>
          <pc:sldMk cId="2656776985" sldId="264"/>
        </pc:sldMkLst>
      </pc:sldChg>
      <pc:sldChg chg="modNotesTx">
        <pc:chgData name="Stuart Fankhauser" userId="3f71d080-1bd4-460d-9cce-19d5c2164853" providerId="ADAL" clId="{363764A5-27BC-4603-9393-B9E402F1D140}" dt="2023-09-28T04:14:01.228" v="703" actId="20577"/>
        <pc:sldMkLst>
          <pc:docMk/>
          <pc:sldMk cId="1057737908" sldId="265"/>
        </pc:sldMkLst>
      </pc:sldChg>
      <pc:sldChg chg="modNotesTx">
        <pc:chgData name="Stuart Fankhauser" userId="3f71d080-1bd4-460d-9cce-19d5c2164853" providerId="ADAL" clId="{363764A5-27BC-4603-9393-B9E402F1D140}" dt="2023-09-28T04:14:13.927" v="706" actId="20577"/>
        <pc:sldMkLst>
          <pc:docMk/>
          <pc:sldMk cId="3857809725" sldId="266"/>
        </pc:sldMkLst>
      </pc:sldChg>
      <pc:sldChg chg="del">
        <pc:chgData name="Stuart Fankhauser" userId="3f71d080-1bd4-460d-9cce-19d5c2164853" providerId="ADAL" clId="{363764A5-27BC-4603-9393-B9E402F1D140}" dt="2023-09-14T02:33:35.600" v="498" actId="47"/>
        <pc:sldMkLst>
          <pc:docMk/>
          <pc:sldMk cId="260059480" sldId="267"/>
        </pc:sldMkLst>
      </pc:sldChg>
      <pc:sldChg chg="modSp mod modNotesTx">
        <pc:chgData name="Stuart Fankhauser" userId="3f71d080-1bd4-460d-9cce-19d5c2164853" providerId="ADAL" clId="{363764A5-27BC-4603-9393-B9E402F1D140}" dt="2023-10-03T01:36:36.014" v="1004" actId="20577"/>
        <pc:sldMkLst>
          <pc:docMk/>
          <pc:sldMk cId="2435732988" sldId="268"/>
        </pc:sldMkLst>
        <pc:spChg chg="mod">
          <ac:chgData name="Stuart Fankhauser" userId="3f71d080-1bd4-460d-9cce-19d5c2164853" providerId="ADAL" clId="{363764A5-27BC-4603-9393-B9E402F1D140}" dt="2023-10-03T01:36:36.014" v="1004" actId="20577"/>
          <ac:spMkLst>
            <pc:docMk/>
            <pc:sldMk cId="2435732988" sldId="268"/>
            <ac:spMk id="3" creationId="{4DC10BD7-EAFC-1341-5AF0-85AB1FFAFC0C}"/>
          </ac:spMkLst>
        </pc:spChg>
      </pc:sldChg>
      <pc:sldChg chg="modSp add mod">
        <pc:chgData name="Stuart Fankhauser" userId="3f71d080-1bd4-460d-9cce-19d5c2164853" providerId="ADAL" clId="{363764A5-27BC-4603-9393-B9E402F1D140}" dt="2023-09-14T02:13:50.944" v="287" actId="20577"/>
        <pc:sldMkLst>
          <pc:docMk/>
          <pc:sldMk cId="3506697360" sldId="269"/>
        </pc:sldMkLst>
        <pc:spChg chg="mod">
          <ac:chgData name="Stuart Fankhauser" userId="3f71d080-1bd4-460d-9cce-19d5c2164853" providerId="ADAL" clId="{363764A5-27BC-4603-9393-B9E402F1D140}" dt="2023-09-14T02:13:50.944" v="287" actId="20577"/>
          <ac:spMkLst>
            <pc:docMk/>
            <pc:sldMk cId="3506697360" sldId="269"/>
            <ac:spMk id="3" creationId="{4DC10BD7-EAFC-1341-5AF0-85AB1FFAFC0C}"/>
          </ac:spMkLst>
        </pc:spChg>
      </pc:sldChg>
      <pc:sldChg chg="addSp delSp modSp new mod modNotesTx">
        <pc:chgData name="Stuart Fankhauser" userId="3f71d080-1bd4-460d-9cce-19d5c2164853" providerId="ADAL" clId="{363764A5-27BC-4603-9393-B9E402F1D140}" dt="2023-10-03T01:37:27.991" v="1145" actId="20577"/>
        <pc:sldMkLst>
          <pc:docMk/>
          <pc:sldMk cId="429826596" sldId="270"/>
        </pc:sldMkLst>
        <pc:spChg chg="mod">
          <ac:chgData name="Stuart Fankhauser" userId="3f71d080-1bd4-460d-9cce-19d5c2164853" providerId="ADAL" clId="{363764A5-27BC-4603-9393-B9E402F1D140}" dt="2023-09-14T02:15:40.656" v="323" actId="20577"/>
          <ac:spMkLst>
            <pc:docMk/>
            <pc:sldMk cId="429826596" sldId="270"/>
            <ac:spMk id="2" creationId="{A8BD0E49-F3DA-1EAD-1DD0-BDB531B6ED09}"/>
          </ac:spMkLst>
        </pc:spChg>
        <pc:spChg chg="mod">
          <ac:chgData name="Stuart Fankhauser" userId="3f71d080-1bd4-460d-9cce-19d5c2164853" providerId="ADAL" clId="{363764A5-27BC-4603-9393-B9E402F1D140}" dt="2023-09-14T02:15:33.403" v="298" actId="20577"/>
          <ac:spMkLst>
            <pc:docMk/>
            <pc:sldMk cId="429826596" sldId="270"/>
            <ac:spMk id="3" creationId="{F35B3B98-F280-E1A1-62B7-47719F4CCCEC}"/>
          </ac:spMkLst>
        </pc:spChg>
        <pc:spChg chg="mod">
          <ac:chgData name="Stuart Fankhauser" userId="3f71d080-1bd4-460d-9cce-19d5c2164853" providerId="ADAL" clId="{363764A5-27BC-4603-9393-B9E402F1D140}" dt="2023-09-14T02:18:33.303" v="482" actId="255"/>
          <ac:spMkLst>
            <pc:docMk/>
            <pc:sldMk cId="429826596" sldId="270"/>
            <ac:spMk id="4" creationId="{66E65A6E-8470-7E82-BE5A-273D13D3CDC5}"/>
          </ac:spMkLst>
        </pc:spChg>
        <pc:spChg chg="mod">
          <ac:chgData name="Stuart Fankhauser" userId="3f71d080-1bd4-460d-9cce-19d5c2164853" providerId="ADAL" clId="{363764A5-27BC-4603-9393-B9E402F1D140}" dt="2023-09-14T02:15:57.644" v="336" actId="20577"/>
          <ac:spMkLst>
            <pc:docMk/>
            <pc:sldMk cId="429826596" sldId="270"/>
            <ac:spMk id="5" creationId="{D5281FC4-2FCD-1B17-52ED-C79597154C32}"/>
          </ac:spMkLst>
        </pc:spChg>
        <pc:spChg chg="mod">
          <ac:chgData name="Stuart Fankhauser" userId="3f71d080-1bd4-460d-9cce-19d5c2164853" providerId="ADAL" clId="{363764A5-27BC-4603-9393-B9E402F1D140}" dt="2023-09-14T02:19:22.733" v="495" actId="12"/>
          <ac:spMkLst>
            <pc:docMk/>
            <pc:sldMk cId="429826596" sldId="270"/>
            <ac:spMk id="6" creationId="{91415638-001F-67D9-BE2D-008D86FE8D51}"/>
          </ac:spMkLst>
        </pc:spChg>
        <pc:spChg chg="add del">
          <ac:chgData name="Stuart Fankhauser" userId="3f71d080-1bd4-460d-9cce-19d5c2164853" providerId="ADAL" clId="{363764A5-27BC-4603-9393-B9E402F1D140}" dt="2023-09-14T02:16:08.242" v="338"/>
          <ac:spMkLst>
            <pc:docMk/>
            <pc:sldMk cId="429826596" sldId="270"/>
            <ac:spMk id="7" creationId="{83357C11-1EEA-7A05-8283-26436BE9F271}"/>
          </ac:spMkLst>
        </pc:spChg>
        <pc:spChg chg="add del">
          <ac:chgData name="Stuart Fankhauser" userId="3f71d080-1bd4-460d-9cce-19d5c2164853" providerId="ADAL" clId="{363764A5-27BC-4603-9393-B9E402F1D140}" dt="2023-09-14T02:16:08.242" v="338"/>
          <ac:spMkLst>
            <pc:docMk/>
            <pc:sldMk cId="429826596" sldId="270"/>
            <ac:spMk id="8" creationId="{125E66B9-16F5-B6F5-6A55-4DD021BBC6D9}"/>
          </ac:spMkLst>
        </pc:spChg>
        <pc:spChg chg="add del">
          <ac:chgData name="Stuart Fankhauser" userId="3f71d080-1bd4-460d-9cce-19d5c2164853" providerId="ADAL" clId="{363764A5-27BC-4603-9393-B9E402F1D140}" dt="2023-09-14T02:16:08.242" v="338"/>
          <ac:spMkLst>
            <pc:docMk/>
            <pc:sldMk cId="429826596" sldId="270"/>
            <ac:spMk id="9" creationId="{7B7E7849-F8DC-0255-5D36-EDEFBF22BF9E}"/>
          </ac:spMkLst>
        </pc:spChg>
        <pc:spChg chg="add del">
          <ac:chgData name="Stuart Fankhauser" userId="3f71d080-1bd4-460d-9cce-19d5c2164853" providerId="ADAL" clId="{363764A5-27BC-4603-9393-B9E402F1D140}" dt="2023-09-14T02:16:11.470" v="340"/>
          <ac:spMkLst>
            <pc:docMk/>
            <pc:sldMk cId="429826596" sldId="270"/>
            <ac:spMk id="10" creationId="{ECF98945-880C-87C5-E092-20F4F149477E}"/>
          </ac:spMkLst>
        </pc:spChg>
        <pc:spChg chg="add del">
          <ac:chgData name="Stuart Fankhauser" userId="3f71d080-1bd4-460d-9cce-19d5c2164853" providerId="ADAL" clId="{363764A5-27BC-4603-9393-B9E402F1D140}" dt="2023-09-14T02:16:11.470" v="340"/>
          <ac:spMkLst>
            <pc:docMk/>
            <pc:sldMk cId="429826596" sldId="270"/>
            <ac:spMk id="11" creationId="{4AE5EB59-69E0-1011-1B80-498C69786369}"/>
          </ac:spMkLst>
        </pc:spChg>
        <pc:spChg chg="add del">
          <ac:chgData name="Stuart Fankhauser" userId="3f71d080-1bd4-460d-9cce-19d5c2164853" providerId="ADAL" clId="{363764A5-27BC-4603-9393-B9E402F1D140}" dt="2023-09-14T02:16:11.470" v="340"/>
          <ac:spMkLst>
            <pc:docMk/>
            <pc:sldMk cId="429826596" sldId="270"/>
            <ac:spMk id="12" creationId="{15E1008C-E6C4-74EA-B469-182AD9491BF4}"/>
          </ac:spMkLst>
        </pc:spChg>
        <pc:picChg chg="add mod">
          <ac:chgData name="Stuart Fankhauser" userId="3f71d080-1bd4-460d-9cce-19d5c2164853" providerId="ADAL" clId="{363764A5-27BC-4603-9393-B9E402F1D140}" dt="2023-09-14T02:33:25.766" v="497" actId="1076"/>
          <ac:picMkLst>
            <pc:docMk/>
            <pc:sldMk cId="429826596" sldId="270"/>
            <ac:picMk id="13" creationId="{174CCBC1-8AA8-6505-7B00-3734C28FDCE3}"/>
          </ac:picMkLst>
        </pc:picChg>
      </pc:sldChg>
      <pc:sldChg chg="modSp new mod modNotesTx">
        <pc:chgData name="Stuart Fankhauser" userId="3f71d080-1bd4-460d-9cce-19d5c2164853" providerId="ADAL" clId="{363764A5-27BC-4603-9393-B9E402F1D140}" dt="2023-10-03T01:32:58.546" v="799" actId="14100"/>
        <pc:sldMkLst>
          <pc:docMk/>
          <pc:sldMk cId="4166727668" sldId="271"/>
        </pc:sldMkLst>
        <pc:spChg chg="mod">
          <ac:chgData name="Stuart Fankhauser" userId="3f71d080-1bd4-460d-9cce-19d5c2164853" providerId="ADAL" clId="{363764A5-27BC-4603-9393-B9E402F1D140}" dt="2023-09-14T22:59:08.523" v="600" actId="20577"/>
          <ac:spMkLst>
            <pc:docMk/>
            <pc:sldMk cId="4166727668" sldId="271"/>
            <ac:spMk id="2" creationId="{103AF36A-2B15-DAE7-DDDA-2CADEA3508CF}"/>
          </ac:spMkLst>
        </pc:spChg>
        <pc:spChg chg="mod">
          <ac:chgData name="Stuart Fankhauser" userId="3f71d080-1bd4-460d-9cce-19d5c2164853" providerId="ADAL" clId="{363764A5-27BC-4603-9393-B9E402F1D140}" dt="2023-10-03T01:32:58.546" v="799" actId="14100"/>
          <ac:spMkLst>
            <pc:docMk/>
            <pc:sldMk cId="4166727668" sldId="271"/>
            <ac:spMk id="3" creationId="{A1D24D7C-B23F-16E3-6F68-8A999DB029B1}"/>
          </ac:spMkLst>
        </pc:spChg>
      </pc:sldChg>
      <pc:sldChg chg="addSp new mod">
        <pc:chgData name="Stuart Fankhauser" userId="3f71d080-1bd4-460d-9cce-19d5c2164853" providerId="ADAL" clId="{363764A5-27BC-4603-9393-B9E402F1D140}" dt="2023-09-28T04:12:07.474" v="640" actId="22"/>
        <pc:sldMkLst>
          <pc:docMk/>
          <pc:sldMk cId="3278912099" sldId="272"/>
        </pc:sldMkLst>
        <pc:picChg chg="add">
          <ac:chgData name="Stuart Fankhauser" userId="3f71d080-1bd4-460d-9cce-19d5c2164853" providerId="ADAL" clId="{363764A5-27BC-4603-9393-B9E402F1D140}" dt="2023-09-28T04:12:07.474" v="640" actId="22"/>
          <ac:picMkLst>
            <pc:docMk/>
            <pc:sldMk cId="3278912099" sldId="272"/>
            <ac:picMk id="3" creationId="{7C516FBF-DF6F-6F49-FEAE-01A6512801A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95C74-63BF-4919-8265-E5C1B9AF912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7EFAB1-C70B-4B62-AF15-8AF99DD6C6C7}">
      <dgm:prSet/>
      <dgm:spPr/>
      <dgm:t>
        <a:bodyPr/>
        <a:lstStyle/>
        <a:p>
          <a:pPr>
            <a:defRPr b="1"/>
          </a:pPr>
          <a:r>
            <a:rPr lang="en-US" b="1" i="0"/>
            <a:t>Pervasiveness of AI</a:t>
          </a:r>
          <a:r>
            <a:rPr lang="en-US" b="0" i="0"/>
            <a:t>:</a:t>
          </a:r>
          <a:endParaRPr lang="en-US"/>
        </a:p>
      </dgm:t>
    </dgm:pt>
    <dgm:pt modelId="{D2EAF6E9-EEC8-4B29-98C4-46CFE9409B5D}" type="parTrans" cxnId="{B73C00BA-A841-4775-8489-666719A12710}">
      <dgm:prSet/>
      <dgm:spPr/>
      <dgm:t>
        <a:bodyPr/>
        <a:lstStyle/>
        <a:p>
          <a:endParaRPr lang="en-US"/>
        </a:p>
      </dgm:t>
    </dgm:pt>
    <dgm:pt modelId="{B2B0B6A9-F2E1-4B95-8D63-369EBF2E7754}" type="sibTrans" cxnId="{B73C00BA-A841-4775-8489-666719A12710}">
      <dgm:prSet/>
      <dgm:spPr/>
      <dgm:t>
        <a:bodyPr/>
        <a:lstStyle/>
        <a:p>
          <a:endParaRPr lang="en-US"/>
        </a:p>
      </dgm:t>
    </dgm:pt>
    <dgm:pt modelId="{515CC0B3-6A0A-4704-B07E-4E06BBAF4E2E}">
      <dgm:prSet/>
      <dgm:spPr/>
      <dgm:t>
        <a:bodyPr/>
        <a:lstStyle/>
        <a:p>
          <a:r>
            <a:rPr lang="en-US" b="0" i="0"/>
            <a:t>AI is everywhere: From our smartphones to our workplaces, from healthcare to entertainment.</a:t>
          </a:r>
          <a:endParaRPr lang="en-US"/>
        </a:p>
      </dgm:t>
    </dgm:pt>
    <dgm:pt modelId="{60DD8FF9-8E82-43E1-B3E8-12985779960C}" type="parTrans" cxnId="{69ED10E4-EA2C-4701-9CDE-04309A268A82}">
      <dgm:prSet/>
      <dgm:spPr/>
      <dgm:t>
        <a:bodyPr/>
        <a:lstStyle/>
        <a:p>
          <a:endParaRPr lang="en-US"/>
        </a:p>
      </dgm:t>
    </dgm:pt>
    <dgm:pt modelId="{7EBB7A4F-0640-48CA-B00D-DD235F6E09FE}" type="sibTrans" cxnId="{69ED10E4-EA2C-4701-9CDE-04309A268A82}">
      <dgm:prSet/>
      <dgm:spPr/>
      <dgm:t>
        <a:bodyPr/>
        <a:lstStyle/>
        <a:p>
          <a:endParaRPr lang="en-US"/>
        </a:p>
      </dgm:t>
    </dgm:pt>
    <dgm:pt modelId="{C8E7682F-A1FA-4A67-B1BA-ADD5F2572B65}">
      <dgm:prSet/>
      <dgm:spPr/>
      <dgm:t>
        <a:bodyPr/>
        <a:lstStyle/>
        <a:p>
          <a:pPr>
            <a:defRPr b="1"/>
          </a:pPr>
          <a:r>
            <a:rPr lang="en-US" b="1" i="0"/>
            <a:t>Growing Influence</a:t>
          </a:r>
          <a:r>
            <a:rPr lang="en-US" b="0" i="0"/>
            <a:t>:</a:t>
          </a:r>
          <a:endParaRPr lang="en-US"/>
        </a:p>
      </dgm:t>
    </dgm:pt>
    <dgm:pt modelId="{C47D6E42-611D-416C-B4DD-ECBBF20091FE}" type="parTrans" cxnId="{51035A75-FB48-4760-A7C7-9EDACA67E44D}">
      <dgm:prSet/>
      <dgm:spPr/>
      <dgm:t>
        <a:bodyPr/>
        <a:lstStyle/>
        <a:p>
          <a:endParaRPr lang="en-US"/>
        </a:p>
      </dgm:t>
    </dgm:pt>
    <dgm:pt modelId="{D5670680-ACE7-44B9-BDC8-277834FD0B8E}" type="sibTrans" cxnId="{51035A75-FB48-4760-A7C7-9EDACA67E44D}">
      <dgm:prSet/>
      <dgm:spPr/>
      <dgm:t>
        <a:bodyPr/>
        <a:lstStyle/>
        <a:p>
          <a:endParaRPr lang="en-US"/>
        </a:p>
      </dgm:t>
    </dgm:pt>
    <dgm:pt modelId="{3E0D30B7-8B6B-4377-9086-A6EF67890BEF}">
      <dgm:prSet/>
      <dgm:spPr/>
      <dgm:t>
        <a:bodyPr/>
        <a:lstStyle/>
        <a:p>
          <a:r>
            <a:rPr lang="en-US" b="0" i="0"/>
            <a:t>Decision-making: AI systems influence choices in finance, shopping, and even news consumption.</a:t>
          </a:r>
          <a:endParaRPr lang="en-US"/>
        </a:p>
      </dgm:t>
    </dgm:pt>
    <dgm:pt modelId="{FBC6F901-36C8-44E9-84BE-073D6BD1A99B}" type="parTrans" cxnId="{FDA6C868-811A-409A-8BEC-3AC9FD80CF8F}">
      <dgm:prSet/>
      <dgm:spPr/>
      <dgm:t>
        <a:bodyPr/>
        <a:lstStyle/>
        <a:p>
          <a:endParaRPr lang="en-US"/>
        </a:p>
      </dgm:t>
    </dgm:pt>
    <dgm:pt modelId="{D56CD915-7C0F-46C5-8227-B5217B7382BC}" type="sibTrans" cxnId="{FDA6C868-811A-409A-8BEC-3AC9FD80CF8F}">
      <dgm:prSet/>
      <dgm:spPr/>
      <dgm:t>
        <a:bodyPr/>
        <a:lstStyle/>
        <a:p>
          <a:endParaRPr lang="en-US"/>
        </a:p>
      </dgm:t>
    </dgm:pt>
    <dgm:pt modelId="{94CD3283-6ED1-4EC3-BE94-FA9AE3B5960F}">
      <dgm:prSet/>
      <dgm:spPr/>
      <dgm:t>
        <a:bodyPr/>
        <a:lstStyle/>
        <a:p>
          <a:r>
            <a:rPr lang="en-US" b="0" i="0"/>
            <a:t>Exployment: AI is reshaping industries, creating new roles while making others obsolete.</a:t>
          </a:r>
          <a:endParaRPr lang="en-US"/>
        </a:p>
      </dgm:t>
    </dgm:pt>
    <dgm:pt modelId="{14E7F95A-42C1-45EF-8825-7EAF98C597B6}" type="parTrans" cxnId="{C6FBED93-4EAA-4D86-9D2A-C5D38F5F1341}">
      <dgm:prSet/>
      <dgm:spPr/>
      <dgm:t>
        <a:bodyPr/>
        <a:lstStyle/>
        <a:p>
          <a:endParaRPr lang="en-US"/>
        </a:p>
      </dgm:t>
    </dgm:pt>
    <dgm:pt modelId="{122ACFD5-053C-4DF8-990A-A4516F115857}" type="sibTrans" cxnId="{C6FBED93-4EAA-4D86-9D2A-C5D38F5F1341}">
      <dgm:prSet/>
      <dgm:spPr/>
      <dgm:t>
        <a:bodyPr/>
        <a:lstStyle/>
        <a:p>
          <a:endParaRPr lang="en-US"/>
        </a:p>
      </dgm:t>
    </dgm:pt>
    <dgm:pt modelId="{88F23472-ACD2-44AE-9C9D-181EBA7F61FC}">
      <dgm:prSet/>
      <dgm:spPr/>
      <dgm:t>
        <a:bodyPr/>
        <a:lstStyle/>
        <a:p>
          <a:pPr>
            <a:defRPr b="1"/>
          </a:pPr>
          <a:r>
            <a:rPr lang="en-US" b="1" i="0"/>
            <a:t>Informed Users</a:t>
          </a:r>
          <a:r>
            <a:rPr lang="en-US" b="0" i="0"/>
            <a:t>:</a:t>
          </a:r>
          <a:endParaRPr lang="en-US"/>
        </a:p>
      </dgm:t>
    </dgm:pt>
    <dgm:pt modelId="{15D19A63-0886-47D4-A3DD-DF6329ABFD46}" type="parTrans" cxnId="{45757EE0-2C01-41D2-BF69-E7AAC9F0AC6C}">
      <dgm:prSet/>
      <dgm:spPr/>
      <dgm:t>
        <a:bodyPr/>
        <a:lstStyle/>
        <a:p>
          <a:endParaRPr lang="en-US"/>
        </a:p>
      </dgm:t>
    </dgm:pt>
    <dgm:pt modelId="{979932EE-8F1D-4350-86A5-91E6736684A4}" type="sibTrans" cxnId="{45757EE0-2C01-41D2-BF69-E7AAC9F0AC6C}">
      <dgm:prSet/>
      <dgm:spPr/>
      <dgm:t>
        <a:bodyPr/>
        <a:lstStyle/>
        <a:p>
          <a:endParaRPr lang="en-US"/>
        </a:p>
      </dgm:t>
    </dgm:pt>
    <dgm:pt modelId="{1E1A4052-B1BE-40D9-9221-FCC20568F280}">
      <dgm:prSet/>
      <dgm:spPr/>
      <dgm:t>
        <a:bodyPr/>
        <a:lstStyle/>
        <a:p>
          <a:r>
            <a:rPr lang="en-US" b="1" i="0"/>
            <a:t>Critical Users</a:t>
          </a:r>
          <a:r>
            <a:rPr lang="en-US" b="0" i="0"/>
            <a:t>: Understanding AI helps users critically evaluate recommendations, decisions, and content generated by AI.</a:t>
          </a:r>
          <a:endParaRPr lang="en-US"/>
        </a:p>
      </dgm:t>
    </dgm:pt>
    <dgm:pt modelId="{A60A8D9D-C06C-4669-8C16-6935427651F6}" type="parTrans" cxnId="{3D6F9A2F-6928-4B11-B080-D6A7E2E6C6EA}">
      <dgm:prSet/>
      <dgm:spPr/>
      <dgm:t>
        <a:bodyPr/>
        <a:lstStyle/>
        <a:p>
          <a:endParaRPr lang="en-US"/>
        </a:p>
      </dgm:t>
    </dgm:pt>
    <dgm:pt modelId="{C7F82920-540E-4D63-9E62-C9CF7EBAC6A1}" type="sibTrans" cxnId="{3D6F9A2F-6928-4B11-B080-D6A7E2E6C6EA}">
      <dgm:prSet/>
      <dgm:spPr/>
      <dgm:t>
        <a:bodyPr/>
        <a:lstStyle/>
        <a:p>
          <a:endParaRPr lang="en-US"/>
        </a:p>
      </dgm:t>
    </dgm:pt>
    <dgm:pt modelId="{FF619DEE-1F4A-4644-B918-2071FA8190D7}">
      <dgm:prSet/>
      <dgm:spPr/>
      <dgm:t>
        <a:bodyPr/>
        <a:lstStyle/>
        <a:p>
          <a:r>
            <a:rPr lang="en-US" b="1" i="0"/>
            <a:t>Ethical Awareness</a:t>
          </a:r>
          <a:r>
            <a:rPr lang="en-US" b="0" i="0"/>
            <a:t>: Being informed promotes ethical use and awareness of potential biases in AI systems.</a:t>
          </a:r>
          <a:endParaRPr lang="en-US"/>
        </a:p>
      </dgm:t>
    </dgm:pt>
    <dgm:pt modelId="{13A736A4-5333-4D4A-996C-C992866A09A6}" type="parTrans" cxnId="{2EBE3418-AD99-4FFD-AB93-157BED0ED391}">
      <dgm:prSet/>
      <dgm:spPr/>
      <dgm:t>
        <a:bodyPr/>
        <a:lstStyle/>
        <a:p>
          <a:endParaRPr lang="en-US"/>
        </a:p>
      </dgm:t>
    </dgm:pt>
    <dgm:pt modelId="{9FCE6D7D-39AA-4E01-8F6E-1414E64690A1}" type="sibTrans" cxnId="{2EBE3418-AD99-4FFD-AB93-157BED0ED391}">
      <dgm:prSet/>
      <dgm:spPr/>
      <dgm:t>
        <a:bodyPr/>
        <a:lstStyle/>
        <a:p>
          <a:endParaRPr lang="en-US"/>
        </a:p>
      </dgm:t>
    </dgm:pt>
    <dgm:pt modelId="{EEC0D5FB-546F-4090-A751-8EC49F14EE0F}" type="pres">
      <dgm:prSet presAssocID="{36495C74-63BF-4919-8265-E5C1B9AF912B}" presName="root" presStyleCnt="0">
        <dgm:presLayoutVars>
          <dgm:dir/>
          <dgm:resizeHandles val="exact"/>
        </dgm:presLayoutVars>
      </dgm:prSet>
      <dgm:spPr/>
    </dgm:pt>
    <dgm:pt modelId="{8215963C-7D98-49AA-B04F-33706697A76F}" type="pres">
      <dgm:prSet presAssocID="{4B7EFAB1-C70B-4B62-AF15-8AF99DD6C6C7}" presName="compNode" presStyleCnt="0"/>
      <dgm:spPr/>
    </dgm:pt>
    <dgm:pt modelId="{90184E4E-B166-440D-9005-669F89BE6188}" type="pres">
      <dgm:prSet presAssocID="{4B7EFAB1-C70B-4B62-AF15-8AF99DD6C6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C8FBBBA-1179-413B-9535-91F452F595F8}" type="pres">
      <dgm:prSet presAssocID="{4B7EFAB1-C70B-4B62-AF15-8AF99DD6C6C7}" presName="iconSpace" presStyleCnt="0"/>
      <dgm:spPr/>
    </dgm:pt>
    <dgm:pt modelId="{EA23F157-DC24-4148-AE93-574EA4E5AA34}" type="pres">
      <dgm:prSet presAssocID="{4B7EFAB1-C70B-4B62-AF15-8AF99DD6C6C7}" presName="parTx" presStyleLbl="revTx" presStyleIdx="0" presStyleCnt="6">
        <dgm:presLayoutVars>
          <dgm:chMax val="0"/>
          <dgm:chPref val="0"/>
        </dgm:presLayoutVars>
      </dgm:prSet>
      <dgm:spPr/>
    </dgm:pt>
    <dgm:pt modelId="{1205F7C0-BED0-4FF3-8A6E-5A043BCD3592}" type="pres">
      <dgm:prSet presAssocID="{4B7EFAB1-C70B-4B62-AF15-8AF99DD6C6C7}" presName="txSpace" presStyleCnt="0"/>
      <dgm:spPr/>
    </dgm:pt>
    <dgm:pt modelId="{C5424E72-4FE0-476F-B149-0DED33149AB9}" type="pres">
      <dgm:prSet presAssocID="{4B7EFAB1-C70B-4B62-AF15-8AF99DD6C6C7}" presName="desTx" presStyleLbl="revTx" presStyleIdx="1" presStyleCnt="6">
        <dgm:presLayoutVars/>
      </dgm:prSet>
      <dgm:spPr/>
    </dgm:pt>
    <dgm:pt modelId="{65DAD58B-745E-4C6A-B489-A88BDAF8C3D0}" type="pres">
      <dgm:prSet presAssocID="{B2B0B6A9-F2E1-4B95-8D63-369EBF2E7754}" presName="sibTrans" presStyleCnt="0"/>
      <dgm:spPr/>
    </dgm:pt>
    <dgm:pt modelId="{EC07F540-2EE7-49F5-8844-A0C9C039428B}" type="pres">
      <dgm:prSet presAssocID="{C8E7682F-A1FA-4A67-B1BA-ADD5F2572B65}" presName="compNode" presStyleCnt="0"/>
      <dgm:spPr/>
    </dgm:pt>
    <dgm:pt modelId="{0B2C149E-DCD8-476A-B824-76D057374055}" type="pres">
      <dgm:prSet presAssocID="{C8E7682F-A1FA-4A67-B1BA-ADD5F2572B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71050292-81DB-4767-9BFE-F11B8A4E8E1F}" type="pres">
      <dgm:prSet presAssocID="{C8E7682F-A1FA-4A67-B1BA-ADD5F2572B65}" presName="iconSpace" presStyleCnt="0"/>
      <dgm:spPr/>
    </dgm:pt>
    <dgm:pt modelId="{F0630776-D1D8-414B-8C11-E00162CAFA92}" type="pres">
      <dgm:prSet presAssocID="{C8E7682F-A1FA-4A67-B1BA-ADD5F2572B65}" presName="parTx" presStyleLbl="revTx" presStyleIdx="2" presStyleCnt="6">
        <dgm:presLayoutVars>
          <dgm:chMax val="0"/>
          <dgm:chPref val="0"/>
        </dgm:presLayoutVars>
      </dgm:prSet>
      <dgm:spPr/>
    </dgm:pt>
    <dgm:pt modelId="{9CD284C2-059F-4595-BFE8-380FE0EC3496}" type="pres">
      <dgm:prSet presAssocID="{C8E7682F-A1FA-4A67-B1BA-ADD5F2572B65}" presName="txSpace" presStyleCnt="0"/>
      <dgm:spPr/>
    </dgm:pt>
    <dgm:pt modelId="{5048E002-92CF-438A-9268-F67EA802E8AF}" type="pres">
      <dgm:prSet presAssocID="{C8E7682F-A1FA-4A67-B1BA-ADD5F2572B65}" presName="desTx" presStyleLbl="revTx" presStyleIdx="3" presStyleCnt="6">
        <dgm:presLayoutVars/>
      </dgm:prSet>
      <dgm:spPr/>
    </dgm:pt>
    <dgm:pt modelId="{A9D64B74-1FD5-40AC-A98D-97F64C7F1AE1}" type="pres">
      <dgm:prSet presAssocID="{D5670680-ACE7-44B9-BDC8-277834FD0B8E}" presName="sibTrans" presStyleCnt="0"/>
      <dgm:spPr/>
    </dgm:pt>
    <dgm:pt modelId="{4FF14036-DA8F-4B8F-A61B-20DA0155B4EC}" type="pres">
      <dgm:prSet presAssocID="{88F23472-ACD2-44AE-9C9D-181EBA7F61FC}" presName="compNode" presStyleCnt="0"/>
      <dgm:spPr/>
    </dgm:pt>
    <dgm:pt modelId="{88730E24-3087-4873-904C-76E63229B75F}" type="pres">
      <dgm:prSet presAssocID="{88F23472-ACD2-44AE-9C9D-181EBA7F61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970B3984-3BBF-400F-9DD1-10967642D723}" type="pres">
      <dgm:prSet presAssocID="{88F23472-ACD2-44AE-9C9D-181EBA7F61FC}" presName="iconSpace" presStyleCnt="0"/>
      <dgm:spPr/>
    </dgm:pt>
    <dgm:pt modelId="{9E3BA766-4F4F-4DAC-89F8-55B619BC8E38}" type="pres">
      <dgm:prSet presAssocID="{88F23472-ACD2-44AE-9C9D-181EBA7F61FC}" presName="parTx" presStyleLbl="revTx" presStyleIdx="4" presStyleCnt="6">
        <dgm:presLayoutVars>
          <dgm:chMax val="0"/>
          <dgm:chPref val="0"/>
        </dgm:presLayoutVars>
      </dgm:prSet>
      <dgm:spPr/>
    </dgm:pt>
    <dgm:pt modelId="{B8DE6076-8879-453D-B9CC-8B72E3BEC95E}" type="pres">
      <dgm:prSet presAssocID="{88F23472-ACD2-44AE-9C9D-181EBA7F61FC}" presName="txSpace" presStyleCnt="0"/>
      <dgm:spPr/>
    </dgm:pt>
    <dgm:pt modelId="{62B14C28-85AD-4836-92FA-D4CE9CB449E1}" type="pres">
      <dgm:prSet presAssocID="{88F23472-ACD2-44AE-9C9D-181EBA7F61FC}" presName="desTx" presStyleLbl="revTx" presStyleIdx="5" presStyleCnt="6">
        <dgm:presLayoutVars/>
      </dgm:prSet>
      <dgm:spPr/>
    </dgm:pt>
  </dgm:ptLst>
  <dgm:cxnLst>
    <dgm:cxn modelId="{EDC50C0D-F548-4E61-8AE2-A9BA40AA4A55}" type="presOf" srcId="{36495C74-63BF-4919-8265-E5C1B9AF912B}" destId="{EEC0D5FB-546F-4090-A751-8EC49F14EE0F}" srcOrd="0" destOrd="0" presId="urn:microsoft.com/office/officeart/2018/5/layout/CenteredIconLabelDescriptionList"/>
    <dgm:cxn modelId="{2EBE3418-AD99-4FFD-AB93-157BED0ED391}" srcId="{88F23472-ACD2-44AE-9C9D-181EBA7F61FC}" destId="{FF619DEE-1F4A-4644-B918-2071FA8190D7}" srcOrd="1" destOrd="0" parTransId="{13A736A4-5333-4D4A-996C-C992866A09A6}" sibTransId="{9FCE6D7D-39AA-4E01-8F6E-1414E64690A1}"/>
    <dgm:cxn modelId="{3D6F9A2F-6928-4B11-B080-D6A7E2E6C6EA}" srcId="{88F23472-ACD2-44AE-9C9D-181EBA7F61FC}" destId="{1E1A4052-B1BE-40D9-9221-FCC20568F280}" srcOrd="0" destOrd="0" parTransId="{A60A8D9D-C06C-4669-8C16-6935427651F6}" sibTransId="{C7F82920-540E-4D63-9E62-C9CF7EBAC6A1}"/>
    <dgm:cxn modelId="{FDA6C868-811A-409A-8BEC-3AC9FD80CF8F}" srcId="{C8E7682F-A1FA-4A67-B1BA-ADD5F2572B65}" destId="{3E0D30B7-8B6B-4377-9086-A6EF67890BEF}" srcOrd="0" destOrd="0" parTransId="{FBC6F901-36C8-44E9-84BE-073D6BD1A99B}" sibTransId="{D56CD915-7C0F-46C5-8227-B5217B7382BC}"/>
    <dgm:cxn modelId="{95FD104C-E693-49E9-8E21-D596C126A6A2}" type="presOf" srcId="{3E0D30B7-8B6B-4377-9086-A6EF67890BEF}" destId="{5048E002-92CF-438A-9268-F67EA802E8AF}" srcOrd="0" destOrd="0" presId="urn:microsoft.com/office/officeart/2018/5/layout/CenteredIconLabelDescriptionList"/>
    <dgm:cxn modelId="{51035A75-FB48-4760-A7C7-9EDACA67E44D}" srcId="{36495C74-63BF-4919-8265-E5C1B9AF912B}" destId="{C8E7682F-A1FA-4A67-B1BA-ADD5F2572B65}" srcOrd="1" destOrd="0" parTransId="{C47D6E42-611D-416C-B4DD-ECBBF20091FE}" sibTransId="{D5670680-ACE7-44B9-BDC8-277834FD0B8E}"/>
    <dgm:cxn modelId="{2979987F-17DD-4B06-88FC-C30D18D8D27E}" type="presOf" srcId="{C8E7682F-A1FA-4A67-B1BA-ADD5F2572B65}" destId="{F0630776-D1D8-414B-8C11-E00162CAFA92}" srcOrd="0" destOrd="0" presId="urn:microsoft.com/office/officeart/2018/5/layout/CenteredIconLabelDescriptionList"/>
    <dgm:cxn modelId="{5343F691-3CB5-4BFD-AD66-BA79ECCE2293}" type="presOf" srcId="{4B7EFAB1-C70B-4B62-AF15-8AF99DD6C6C7}" destId="{EA23F157-DC24-4148-AE93-574EA4E5AA34}" srcOrd="0" destOrd="0" presId="urn:microsoft.com/office/officeart/2018/5/layout/CenteredIconLabelDescriptionList"/>
    <dgm:cxn modelId="{7B274A93-5D45-4F33-AE39-AE89DCF9BACB}" type="presOf" srcId="{515CC0B3-6A0A-4704-B07E-4E06BBAF4E2E}" destId="{C5424E72-4FE0-476F-B149-0DED33149AB9}" srcOrd="0" destOrd="0" presId="urn:microsoft.com/office/officeart/2018/5/layout/CenteredIconLabelDescriptionList"/>
    <dgm:cxn modelId="{C6FBED93-4EAA-4D86-9D2A-C5D38F5F1341}" srcId="{C8E7682F-A1FA-4A67-B1BA-ADD5F2572B65}" destId="{94CD3283-6ED1-4EC3-BE94-FA9AE3B5960F}" srcOrd="1" destOrd="0" parTransId="{14E7F95A-42C1-45EF-8825-7EAF98C597B6}" sibTransId="{122ACFD5-053C-4DF8-990A-A4516F115857}"/>
    <dgm:cxn modelId="{B73C00BA-A841-4775-8489-666719A12710}" srcId="{36495C74-63BF-4919-8265-E5C1B9AF912B}" destId="{4B7EFAB1-C70B-4B62-AF15-8AF99DD6C6C7}" srcOrd="0" destOrd="0" parTransId="{D2EAF6E9-EEC8-4B29-98C4-46CFE9409B5D}" sibTransId="{B2B0B6A9-F2E1-4B95-8D63-369EBF2E7754}"/>
    <dgm:cxn modelId="{9B2B75D2-2269-42A5-B1EA-2DF8F3B7B77F}" type="presOf" srcId="{94CD3283-6ED1-4EC3-BE94-FA9AE3B5960F}" destId="{5048E002-92CF-438A-9268-F67EA802E8AF}" srcOrd="0" destOrd="1" presId="urn:microsoft.com/office/officeart/2018/5/layout/CenteredIconLabelDescriptionList"/>
    <dgm:cxn modelId="{627050D3-73EC-4412-9739-2703A9067334}" type="presOf" srcId="{88F23472-ACD2-44AE-9C9D-181EBA7F61FC}" destId="{9E3BA766-4F4F-4DAC-89F8-55B619BC8E38}" srcOrd="0" destOrd="0" presId="urn:microsoft.com/office/officeart/2018/5/layout/CenteredIconLabelDescriptionList"/>
    <dgm:cxn modelId="{6644B0D8-C379-4998-9C41-FA943EBE3CDA}" type="presOf" srcId="{1E1A4052-B1BE-40D9-9221-FCC20568F280}" destId="{62B14C28-85AD-4836-92FA-D4CE9CB449E1}" srcOrd="0" destOrd="0" presId="urn:microsoft.com/office/officeart/2018/5/layout/CenteredIconLabelDescriptionList"/>
    <dgm:cxn modelId="{45757EE0-2C01-41D2-BF69-E7AAC9F0AC6C}" srcId="{36495C74-63BF-4919-8265-E5C1B9AF912B}" destId="{88F23472-ACD2-44AE-9C9D-181EBA7F61FC}" srcOrd="2" destOrd="0" parTransId="{15D19A63-0886-47D4-A3DD-DF6329ABFD46}" sibTransId="{979932EE-8F1D-4350-86A5-91E6736684A4}"/>
    <dgm:cxn modelId="{69ED10E4-EA2C-4701-9CDE-04309A268A82}" srcId="{4B7EFAB1-C70B-4B62-AF15-8AF99DD6C6C7}" destId="{515CC0B3-6A0A-4704-B07E-4E06BBAF4E2E}" srcOrd="0" destOrd="0" parTransId="{60DD8FF9-8E82-43E1-B3E8-12985779960C}" sibTransId="{7EBB7A4F-0640-48CA-B00D-DD235F6E09FE}"/>
    <dgm:cxn modelId="{BC19F4E5-F9EE-4961-BB50-E67292BA8998}" type="presOf" srcId="{FF619DEE-1F4A-4644-B918-2071FA8190D7}" destId="{62B14C28-85AD-4836-92FA-D4CE9CB449E1}" srcOrd="0" destOrd="1" presId="urn:microsoft.com/office/officeart/2018/5/layout/CenteredIconLabelDescriptionList"/>
    <dgm:cxn modelId="{6FD89CF4-3F7B-4AE6-8E47-E76314A90D75}" type="presParOf" srcId="{EEC0D5FB-546F-4090-A751-8EC49F14EE0F}" destId="{8215963C-7D98-49AA-B04F-33706697A76F}" srcOrd="0" destOrd="0" presId="urn:microsoft.com/office/officeart/2018/5/layout/CenteredIconLabelDescriptionList"/>
    <dgm:cxn modelId="{C8E9ABDB-3813-4B7C-A663-E6775603F6E3}" type="presParOf" srcId="{8215963C-7D98-49AA-B04F-33706697A76F}" destId="{90184E4E-B166-440D-9005-669F89BE6188}" srcOrd="0" destOrd="0" presId="urn:microsoft.com/office/officeart/2018/5/layout/CenteredIconLabelDescriptionList"/>
    <dgm:cxn modelId="{3E61DDF6-80C5-4A5B-B461-F10E2CF599C2}" type="presParOf" srcId="{8215963C-7D98-49AA-B04F-33706697A76F}" destId="{AC8FBBBA-1179-413B-9535-91F452F595F8}" srcOrd="1" destOrd="0" presId="urn:microsoft.com/office/officeart/2018/5/layout/CenteredIconLabelDescriptionList"/>
    <dgm:cxn modelId="{EF5E94E8-AAD4-4A02-B859-B1A7C321F4A2}" type="presParOf" srcId="{8215963C-7D98-49AA-B04F-33706697A76F}" destId="{EA23F157-DC24-4148-AE93-574EA4E5AA34}" srcOrd="2" destOrd="0" presId="urn:microsoft.com/office/officeart/2018/5/layout/CenteredIconLabelDescriptionList"/>
    <dgm:cxn modelId="{CB8DAA7A-ACB8-4C08-8C42-5BEA4246C28C}" type="presParOf" srcId="{8215963C-7D98-49AA-B04F-33706697A76F}" destId="{1205F7C0-BED0-4FF3-8A6E-5A043BCD3592}" srcOrd="3" destOrd="0" presId="urn:microsoft.com/office/officeart/2018/5/layout/CenteredIconLabelDescriptionList"/>
    <dgm:cxn modelId="{71158848-B9C2-45FE-B120-4C2ED551368D}" type="presParOf" srcId="{8215963C-7D98-49AA-B04F-33706697A76F}" destId="{C5424E72-4FE0-476F-B149-0DED33149AB9}" srcOrd="4" destOrd="0" presId="urn:microsoft.com/office/officeart/2018/5/layout/CenteredIconLabelDescriptionList"/>
    <dgm:cxn modelId="{F373DEA2-C6A1-4F58-A177-52B99BE924E3}" type="presParOf" srcId="{EEC0D5FB-546F-4090-A751-8EC49F14EE0F}" destId="{65DAD58B-745E-4C6A-B489-A88BDAF8C3D0}" srcOrd="1" destOrd="0" presId="urn:microsoft.com/office/officeart/2018/5/layout/CenteredIconLabelDescriptionList"/>
    <dgm:cxn modelId="{6F3A23A0-BB7B-4C08-B7A3-DC862818D01F}" type="presParOf" srcId="{EEC0D5FB-546F-4090-A751-8EC49F14EE0F}" destId="{EC07F540-2EE7-49F5-8844-A0C9C039428B}" srcOrd="2" destOrd="0" presId="urn:microsoft.com/office/officeart/2018/5/layout/CenteredIconLabelDescriptionList"/>
    <dgm:cxn modelId="{189188CC-0436-4269-98C7-236047D5A4F6}" type="presParOf" srcId="{EC07F540-2EE7-49F5-8844-A0C9C039428B}" destId="{0B2C149E-DCD8-476A-B824-76D057374055}" srcOrd="0" destOrd="0" presId="urn:microsoft.com/office/officeart/2018/5/layout/CenteredIconLabelDescriptionList"/>
    <dgm:cxn modelId="{248915B3-506A-430F-9CE3-2D0FE9A953C1}" type="presParOf" srcId="{EC07F540-2EE7-49F5-8844-A0C9C039428B}" destId="{71050292-81DB-4767-9BFE-F11B8A4E8E1F}" srcOrd="1" destOrd="0" presId="urn:microsoft.com/office/officeart/2018/5/layout/CenteredIconLabelDescriptionList"/>
    <dgm:cxn modelId="{47E5E68A-5ACF-4B4A-8665-003613960DB1}" type="presParOf" srcId="{EC07F540-2EE7-49F5-8844-A0C9C039428B}" destId="{F0630776-D1D8-414B-8C11-E00162CAFA92}" srcOrd="2" destOrd="0" presId="urn:microsoft.com/office/officeart/2018/5/layout/CenteredIconLabelDescriptionList"/>
    <dgm:cxn modelId="{9E50B681-200A-43FD-AFB9-0D8225285067}" type="presParOf" srcId="{EC07F540-2EE7-49F5-8844-A0C9C039428B}" destId="{9CD284C2-059F-4595-BFE8-380FE0EC3496}" srcOrd="3" destOrd="0" presId="urn:microsoft.com/office/officeart/2018/5/layout/CenteredIconLabelDescriptionList"/>
    <dgm:cxn modelId="{9C64B90F-E420-4120-9253-C2C6D8F3239A}" type="presParOf" srcId="{EC07F540-2EE7-49F5-8844-A0C9C039428B}" destId="{5048E002-92CF-438A-9268-F67EA802E8AF}" srcOrd="4" destOrd="0" presId="urn:microsoft.com/office/officeart/2018/5/layout/CenteredIconLabelDescriptionList"/>
    <dgm:cxn modelId="{F52541E1-7154-49B3-A6BB-EE21C602BA26}" type="presParOf" srcId="{EEC0D5FB-546F-4090-A751-8EC49F14EE0F}" destId="{A9D64B74-1FD5-40AC-A98D-97F64C7F1AE1}" srcOrd="3" destOrd="0" presId="urn:microsoft.com/office/officeart/2018/5/layout/CenteredIconLabelDescriptionList"/>
    <dgm:cxn modelId="{8814EF62-7043-494E-9C9A-27677530AD5F}" type="presParOf" srcId="{EEC0D5FB-546F-4090-A751-8EC49F14EE0F}" destId="{4FF14036-DA8F-4B8F-A61B-20DA0155B4EC}" srcOrd="4" destOrd="0" presId="urn:microsoft.com/office/officeart/2018/5/layout/CenteredIconLabelDescriptionList"/>
    <dgm:cxn modelId="{D28E6FDB-EB2A-4EC2-8F24-D6E2CA788878}" type="presParOf" srcId="{4FF14036-DA8F-4B8F-A61B-20DA0155B4EC}" destId="{88730E24-3087-4873-904C-76E63229B75F}" srcOrd="0" destOrd="0" presId="urn:microsoft.com/office/officeart/2018/5/layout/CenteredIconLabelDescriptionList"/>
    <dgm:cxn modelId="{68A46DFD-06C1-4E77-8DA2-500F858F09DF}" type="presParOf" srcId="{4FF14036-DA8F-4B8F-A61B-20DA0155B4EC}" destId="{970B3984-3BBF-400F-9DD1-10967642D723}" srcOrd="1" destOrd="0" presId="urn:microsoft.com/office/officeart/2018/5/layout/CenteredIconLabelDescriptionList"/>
    <dgm:cxn modelId="{D18E47EF-905F-4757-A36B-0B71FDB85BCF}" type="presParOf" srcId="{4FF14036-DA8F-4B8F-A61B-20DA0155B4EC}" destId="{9E3BA766-4F4F-4DAC-89F8-55B619BC8E38}" srcOrd="2" destOrd="0" presId="urn:microsoft.com/office/officeart/2018/5/layout/CenteredIconLabelDescriptionList"/>
    <dgm:cxn modelId="{3E606BC3-BE96-482C-8036-8B381EEBBEC2}" type="presParOf" srcId="{4FF14036-DA8F-4B8F-A61B-20DA0155B4EC}" destId="{B8DE6076-8879-453D-B9CC-8B72E3BEC95E}" srcOrd="3" destOrd="0" presId="urn:microsoft.com/office/officeart/2018/5/layout/CenteredIconLabelDescriptionList"/>
    <dgm:cxn modelId="{DCF0FEC2-7CFC-468D-A8CE-AD410D46CF32}" type="presParOf" srcId="{4FF14036-DA8F-4B8F-A61B-20DA0155B4EC}" destId="{62B14C28-85AD-4836-92FA-D4CE9CB449E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84E4E-B166-440D-9005-669F89BE6188}">
      <dsp:nvSpPr>
        <dsp:cNvPr id="0" name=""/>
        <dsp:cNvSpPr/>
      </dsp:nvSpPr>
      <dsp:spPr>
        <a:xfrm>
          <a:off x="1082692" y="41783"/>
          <a:ext cx="1159444" cy="11387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3F157-DC24-4148-AE93-574EA4E5AA34}">
      <dsp:nvSpPr>
        <dsp:cNvPr id="0" name=""/>
        <dsp:cNvSpPr/>
      </dsp:nvSpPr>
      <dsp:spPr>
        <a:xfrm>
          <a:off x="6065" y="1377867"/>
          <a:ext cx="3312699" cy="48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i="0" kern="1200"/>
            <a:t>Pervasiveness of AI</a:t>
          </a:r>
          <a:r>
            <a:rPr lang="en-US" sz="2400" b="0" i="0" kern="1200"/>
            <a:t>:</a:t>
          </a:r>
          <a:endParaRPr lang="en-US" sz="2400" kern="1200"/>
        </a:p>
      </dsp:txBody>
      <dsp:txXfrm>
        <a:off x="6065" y="1377867"/>
        <a:ext cx="3312699" cy="488019"/>
      </dsp:txXfrm>
    </dsp:sp>
    <dsp:sp modelId="{C5424E72-4FE0-476F-B149-0DED33149AB9}">
      <dsp:nvSpPr>
        <dsp:cNvPr id="0" name=""/>
        <dsp:cNvSpPr/>
      </dsp:nvSpPr>
      <dsp:spPr>
        <a:xfrm>
          <a:off x="6065" y="1957688"/>
          <a:ext cx="3312699" cy="267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AI is everywhere: From our smartphones to our workplaces, from healthcare to entertainment.</a:t>
          </a:r>
          <a:endParaRPr lang="en-US" sz="1700" kern="1200"/>
        </a:p>
      </dsp:txBody>
      <dsp:txXfrm>
        <a:off x="6065" y="1957688"/>
        <a:ext cx="3312699" cy="2674129"/>
      </dsp:txXfrm>
    </dsp:sp>
    <dsp:sp modelId="{0B2C149E-DCD8-476A-B824-76D057374055}">
      <dsp:nvSpPr>
        <dsp:cNvPr id="0" name=""/>
        <dsp:cNvSpPr/>
      </dsp:nvSpPr>
      <dsp:spPr>
        <a:xfrm>
          <a:off x="4975114" y="41783"/>
          <a:ext cx="1159444" cy="11387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30776-D1D8-414B-8C11-E00162CAFA92}">
      <dsp:nvSpPr>
        <dsp:cNvPr id="0" name=""/>
        <dsp:cNvSpPr/>
      </dsp:nvSpPr>
      <dsp:spPr>
        <a:xfrm>
          <a:off x="3898487" y="1377867"/>
          <a:ext cx="3312699" cy="48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i="0" kern="1200"/>
            <a:t>Growing Influence</a:t>
          </a:r>
          <a:r>
            <a:rPr lang="en-US" sz="2400" b="0" i="0" kern="1200"/>
            <a:t>:</a:t>
          </a:r>
          <a:endParaRPr lang="en-US" sz="2400" kern="1200"/>
        </a:p>
      </dsp:txBody>
      <dsp:txXfrm>
        <a:off x="3898487" y="1377867"/>
        <a:ext cx="3312699" cy="488019"/>
      </dsp:txXfrm>
    </dsp:sp>
    <dsp:sp modelId="{5048E002-92CF-438A-9268-F67EA802E8AF}">
      <dsp:nvSpPr>
        <dsp:cNvPr id="0" name=""/>
        <dsp:cNvSpPr/>
      </dsp:nvSpPr>
      <dsp:spPr>
        <a:xfrm>
          <a:off x="3898487" y="1957688"/>
          <a:ext cx="3312699" cy="267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Decision-making: AI systems influence choices in finance, shopping, and even news consumption.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Exployment: AI is reshaping industries, creating new roles while making others obsolete.</a:t>
          </a:r>
          <a:endParaRPr lang="en-US" sz="1700" kern="1200"/>
        </a:p>
      </dsp:txBody>
      <dsp:txXfrm>
        <a:off x="3898487" y="1957688"/>
        <a:ext cx="3312699" cy="2674129"/>
      </dsp:txXfrm>
    </dsp:sp>
    <dsp:sp modelId="{88730E24-3087-4873-904C-76E63229B75F}">
      <dsp:nvSpPr>
        <dsp:cNvPr id="0" name=""/>
        <dsp:cNvSpPr/>
      </dsp:nvSpPr>
      <dsp:spPr>
        <a:xfrm>
          <a:off x="8867536" y="41783"/>
          <a:ext cx="1159444" cy="11387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BA766-4F4F-4DAC-89F8-55B619BC8E38}">
      <dsp:nvSpPr>
        <dsp:cNvPr id="0" name=""/>
        <dsp:cNvSpPr/>
      </dsp:nvSpPr>
      <dsp:spPr>
        <a:xfrm>
          <a:off x="7790909" y="1377867"/>
          <a:ext cx="3312699" cy="48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i="0" kern="1200"/>
            <a:t>Informed Users</a:t>
          </a:r>
          <a:r>
            <a:rPr lang="en-US" sz="2400" b="0" i="0" kern="1200"/>
            <a:t>:</a:t>
          </a:r>
          <a:endParaRPr lang="en-US" sz="2400" kern="1200"/>
        </a:p>
      </dsp:txBody>
      <dsp:txXfrm>
        <a:off x="7790909" y="1377867"/>
        <a:ext cx="3312699" cy="488019"/>
      </dsp:txXfrm>
    </dsp:sp>
    <dsp:sp modelId="{62B14C28-85AD-4836-92FA-D4CE9CB449E1}">
      <dsp:nvSpPr>
        <dsp:cNvPr id="0" name=""/>
        <dsp:cNvSpPr/>
      </dsp:nvSpPr>
      <dsp:spPr>
        <a:xfrm>
          <a:off x="7790909" y="1957688"/>
          <a:ext cx="3312699" cy="267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Critical Users</a:t>
          </a:r>
          <a:r>
            <a:rPr lang="en-US" sz="1700" b="0" i="0" kern="1200"/>
            <a:t>: Understanding AI helps users critically evaluate recommendations, decisions, and content generated by AI.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Ethical Awareness</a:t>
          </a:r>
          <a:r>
            <a:rPr lang="en-US" sz="1700" b="0" i="0" kern="1200"/>
            <a:t>: Being informed promotes ethical use and awareness of potential biases in AI systems.</a:t>
          </a:r>
          <a:endParaRPr lang="en-US" sz="1700" kern="1200"/>
        </a:p>
      </dsp:txBody>
      <dsp:txXfrm>
        <a:off x="7790909" y="1957688"/>
        <a:ext cx="3312699" cy="267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FB30-CCC2-4385-BD4E-1F641605F59B}" type="datetimeFigureOut">
              <a:rPr lang="en-AU" smtClean="0"/>
              <a:t>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F251-BCE5-4C66-A048-EBDC067AD3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1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Today, we're diving into a topic that's shaping our world—Artificial Intelligence. This isn't sci-fi; it's real and it's happening now.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many of you have interacted with AI without realizing it? Spoiler alert: almost all of you have.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we explore AI today, think about how it's already affecting your life and how it might in the future.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833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Movies often depict AI as evil robots or saviors of humanity. But the reality is far more nuanced. </a:t>
            </a:r>
          </a:p>
          <a:p>
            <a:r>
              <a:rPr lang="en-US" dirty="0"/>
              <a:t> - Common misconceptions include the idea that AI can 'think' like humans. It can't—yet. </a:t>
            </a:r>
          </a:p>
          <a:p>
            <a:r>
              <a:rPr lang="en-US" dirty="0"/>
              <a:t> - Is AI a tool to enhance human capabilities, or is it a potential threat? There's a fine line.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91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Let's get creative. How many areas can you think of where AI has a role? </a:t>
            </a:r>
          </a:p>
          <a:p>
            <a:r>
              <a:rPr lang="en-US" dirty="0"/>
              <a:t> - From healthcare to home automation, the possibilities are endless. </a:t>
            </a:r>
          </a:p>
          <a:p>
            <a:r>
              <a:rPr lang="en-US" dirty="0"/>
              <a:t> - Each table group will now create a mind map.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20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Understanding AI is akin to learning a new language. It's the language of future problem-solving. </a:t>
            </a:r>
          </a:p>
          <a:p>
            <a:r>
              <a:rPr lang="en-US" dirty="0"/>
              <a:t> - Even if you don't go into a tech career, AI will be a part of whatever field you choose. </a:t>
            </a:r>
          </a:p>
          <a:p>
            <a:r>
              <a:rPr lang="en-US" dirty="0"/>
              <a:t> - So, why should YOU learn about AI? Think about it. Your future job might not exist yet, but learning AI will prepare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443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Now that we've explored various aspects, what's your stance on AI? More optimistic or more cautious? </a:t>
            </a:r>
          </a:p>
          <a:p>
            <a:r>
              <a:rPr lang="en-US" dirty="0"/>
              <a:t> - 'AI will do more good than harm'—Who agrees and who disagrees? </a:t>
            </a:r>
          </a:p>
          <a:p>
            <a:r>
              <a:rPr lang="en-US" dirty="0"/>
              <a:t> - Remember, there's no right or wrong answer here. Your perspective is part of a larger conversation.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88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Compare the student responses to the responses from ChatGPT 4. What are the students focused on Vs what ChatGPT is focused on?</a:t>
            </a:r>
          </a:p>
          <a:p>
            <a:pPr marL="171450" indent="-171450">
              <a:buFontTx/>
              <a:buChar char="-"/>
            </a:pPr>
            <a:r>
              <a:rPr lang="en-US" dirty="0"/>
              <a:t>A big question to ponder: Can AI like me ever replace human teachers? Why or why not?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0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Let's get hands-on. Identify three ways AI affects your daily life. </a:t>
            </a:r>
          </a:p>
          <a:p>
            <a:r>
              <a:rPr lang="en-US" dirty="0"/>
              <a:t> - Next, think of a problem in your community. How could AI solve it?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34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AI isn't just robots and talking computers. It's also the algorithm that suggests your next song on Spotify.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you use Google Maps to find the quickest route, that's AI at work. It's more ingrained in our lives than we realize.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Quick poll: How many of you think AI is a good thing? And how many are skeptical? Keep these thoughts as we move along.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88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The concept of AI isn't new. Even ancient myths have stories of animated statues and mechanical beings. </a:t>
            </a:r>
          </a:p>
          <a:p>
            <a:r>
              <a:rPr lang="en-US" dirty="0"/>
              <a:t> - Ever heard of Alan Turing? He laid the foundations for both computer science and artificial intelligence. </a:t>
            </a:r>
          </a:p>
          <a:p>
            <a:r>
              <a:rPr lang="en-US" dirty="0"/>
              <a:t> - The 1950s marked the beginning of AI as an academic field. Fast forward to today, and it's a multi-billion-dollar industry.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36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AI, Machine Learning, and Deep Learning—What's the difference? They're interconnected but not interchangeable. </a:t>
            </a:r>
          </a:p>
          <a:p>
            <a:r>
              <a:rPr lang="en-US" dirty="0"/>
              <a:t> - Think of it as a set of nesting dolls: AI is the largest, ML fits inside it, and DL fits inside ML. </a:t>
            </a:r>
          </a:p>
          <a:p>
            <a:r>
              <a:rPr lang="en-US" dirty="0"/>
              <a:t> - Why does this matter? Because solving different problems requires different levels of computational 'intelligence.’</a:t>
            </a:r>
            <a:br>
              <a:rPr lang="en-US" dirty="0"/>
            </a:br>
            <a:r>
              <a:rPr lang="en-US" dirty="0"/>
              <a:t> - Show *some* of the AI Learns to walk video, occasionally skipping along as required (around 2 min)</a:t>
            </a:r>
            <a:br>
              <a:rPr lang="en-US" dirty="0"/>
            </a:br>
            <a:r>
              <a:rPr lang="en-US" dirty="0"/>
              <a:t> - Watch the AI Vs DL Vs ML video (3 min and 30 sec)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44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AI isn't limited to just tech or science. It's penetrating arts, humanities, and even sports. </a:t>
            </a:r>
          </a:p>
          <a:p>
            <a:r>
              <a:rPr lang="en-US" dirty="0"/>
              <a:t> - From predicting earthquakes to diagnosing diseases, AI is revolutionizing various fields. </a:t>
            </a:r>
          </a:p>
          <a:p>
            <a:r>
              <a:rPr lang="en-US" dirty="0"/>
              <a:t> - Quick exercise: In groups, brainstorm a field where AI could be beneficial but hasn't been extensively used yet.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82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AI can write movie scripts, compose music, and even create art. Imagine a future Oscar-winning movie written by a machine! </a:t>
            </a:r>
          </a:p>
          <a:p>
            <a:r>
              <a:rPr lang="en-US" dirty="0"/>
              <a:t> - In gaming, AI isn't just for creating smarter opponents. It can adapt game scenarios in real-time based on your actions. </a:t>
            </a:r>
          </a:p>
          <a:p>
            <a:r>
              <a:rPr lang="en-US" dirty="0"/>
              <a:t> - What's the ethical line here? If an AI composes a song, who owns the copyright? Thoughts?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56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12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How many daily tasks do you think involve AI? Your morning alarm, your social media feed, and even your online shopping.  </a:t>
            </a:r>
          </a:p>
          <a:p>
            <a:r>
              <a:rPr lang="en-US" dirty="0"/>
              <a:t> - Your phone's predictive text? That's AI. Your email spam filter? Also AI. </a:t>
            </a:r>
          </a:p>
          <a:p>
            <a:r>
              <a:rPr lang="en-US" dirty="0"/>
              <a:t> - Think about how AI saves you time each day. Now, consider the trade-offs. Are there privacy concerns?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29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Self-driving cars are amazing, but what about autonomous public transport? Imagine a city with AI-controlled buses. </a:t>
            </a:r>
          </a:p>
          <a:p>
            <a:r>
              <a:rPr lang="en-US" dirty="0"/>
              <a:t> - AI can also manage traffic lights to reduce congestion. Smart cities are closer than you think. </a:t>
            </a:r>
          </a:p>
          <a:p>
            <a:r>
              <a:rPr lang="en-US" dirty="0"/>
              <a:t> - While it sounds fantastic, are there risks? What if an AI-controlled vehicle makes a mistake?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F251-BCE5-4C66-A048-EBDC067AD30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74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558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3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1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cap="none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70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 cap="none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 spc="9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0" kern="1200" spc="9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 spc="9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0" kern="1200" spc="9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 spc="9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73867&amp;picture=old-paper-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3867&amp;picture=old-paper-5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youtu.be/hvTomFHBEKo?si=KCXmO-7SzMrxHtxm&amp;t=30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L_4BPjLBF4E?feature=oembed" TargetMode="External"/><Relationship Id="rId6" Type="http://schemas.openxmlformats.org/officeDocument/2006/relationships/hyperlink" Target="https://www.youtube.com/watch?v=L_4BPjLBF4E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D0FF5-CBC0-2E74-1531-69DF9CE23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AU"/>
              <a:t>Introduction to Artificial Intelligence (AI)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201CF-EB5A-829D-A479-61B53B74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Session 1</a:t>
            </a:r>
            <a:br>
              <a:rPr lang="en-US" dirty="0"/>
            </a:br>
            <a:r>
              <a:rPr lang="en-US" dirty="0"/>
              <a:t>Nossal High School</a:t>
            </a:r>
            <a:br>
              <a:rPr lang="en-US" dirty="0"/>
            </a:br>
            <a:r>
              <a:rPr lang="en-US" dirty="0"/>
              <a:t>Yr 9 Digital Technologies</a:t>
            </a:r>
            <a:endParaRPr lang="en-AU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73446F2-76A1-35A6-7EA2-A7FEA145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5" b="14522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3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8C882-1763-1FAB-32F6-1762C5DA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en-AU" dirty="0"/>
              <a:t>AI Perception Vs Reality</a:t>
            </a: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80885C4C-9009-A6F4-D68D-B8B618783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499" y="2843213"/>
            <a:ext cx="2925762" cy="29257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A472-75F3-D521-A7B4-C3E128F3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Söhne"/>
              </a:rPr>
              <a:t>Robots</a:t>
            </a:r>
            <a:r>
              <a:rPr lang="en-US" sz="1400" b="0" i="0" dirty="0">
                <a:effectLst/>
                <a:latin typeface="Söhne"/>
              </a:rPr>
              <a:t>: Machines capable of carrying out a series of actions automatically.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Söhne"/>
              </a:rPr>
              <a:t>AI</a:t>
            </a:r>
            <a:r>
              <a:rPr lang="en-US" sz="1400" b="0" i="0" dirty="0">
                <a:effectLst/>
                <a:latin typeface="Söhne"/>
              </a:rPr>
              <a:t>: Systems that can perform tasks that typically require human intelligence.</a:t>
            </a:r>
          </a:p>
          <a:p>
            <a:pPr>
              <a:lnSpc>
                <a:spcPct val="115000"/>
              </a:lnSpc>
            </a:pPr>
            <a:endParaRPr lang="en-AU" sz="14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400" b="1" i="0" dirty="0">
                <a:effectLst/>
                <a:latin typeface="Söhne"/>
              </a:rPr>
              <a:t>Common Misconceptions</a:t>
            </a:r>
            <a:r>
              <a:rPr lang="en-US" sz="1400" b="0" i="0" dirty="0">
                <a:effectLst/>
                <a:latin typeface="Söhne"/>
              </a:rPr>
              <a:t>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400" b="0" i="1" dirty="0">
                <a:effectLst/>
                <a:latin typeface="Söhne"/>
                <a:sym typeface="Wingdings" panose="05000000000000000000" pitchFamily="2" charset="2"/>
              </a:rPr>
              <a:t> </a:t>
            </a:r>
            <a:r>
              <a:rPr lang="en-US" sz="1400" b="1" i="1" dirty="0">
                <a:effectLst/>
                <a:latin typeface="Söhne"/>
              </a:rPr>
              <a:t>Every Robot Thinks</a:t>
            </a:r>
            <a:r>
              <a:rPr lang="en-US" sz="1400" b="0" i="1" dirty="0">
                <a:effectLst/>
                <a:latin typeface="Söhne"/>
              </a:rPr>
              <a:t>: Just because a robot can move or perform tasks doesn't mean it's "thinking" or learning from its environment. </a:t>
            </a:r>
            <a:endParaRPr lang="en-US" sz="1400" b="0" i="1" dirty="0">
              <a:effectLst/>
              <a:latin typeface="Söhne"/>
              <a:sym typeface="Wingdings" panose="05000000000000000000" pitchFamily="2" charset="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1400" b="0" i="1" dirty="0">
                <a:effectLst/>
                <a:latin typeface="Söhne"/>
                <a:sym typeface="Wingdings" panose="05000000000000000000" pitchFamily="2" charset="2"/>
              </a:rPr>
              <a:t> </a:t>
            </a:r>
            <a:r>
              <a:rPr lang="en-US" sz="1400" b="1" i="1" dirty="0">
                <a:effectLst/>
                <a:latin typeface="Söhne"/>
              </a:rPr>
              <a:t>AI Equals Humanoid Robots</a:t>
            </a:r>
            <a:r>
              <a:rPr lang="en-US" sz="1400" b="0" i="1" dirty="0">
                <a:effectLst/>
                <a:latin typeface="Söhne"/>
              </a:rPr>
              <a:t>: While some humanoid robots use AI, not all AI systems are robots. Many AI systems are software-based.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400" b="0" i="1" dirty="0">
                <a:effectLst/>
                <a:latin typeface="Söhne"/>
                <a:sym typeface="Wingdings" panose="05000000000000000000" pitchFamily="2" charset="2"/>
              </a:rPr>
              <a:t> </a:t>
            </a:r>
            <a:r>
              <a:rPr lang="en-US" sz="1400" b="1" i="1" dirty="0">
                <a:effectLst/>
                <a:latin typeface="Söhne"/>
              </a:rPr>
              <a:t>All Automated Systems Have AI</a:t>
            </a:r>
            <a:r>
              <a:rPr lang="en-US" sz="1400" b="0" i="1" dirty="0">
                <a:effectLst/>
                <a:latin typeface="Söhne"/>
              </a:rPr>
              <a:t>: Automation can be based on simple, pre-programmed instructions without any learning or adaptation.</a:t>
            </a:r>
          </a:p>
          <a:p>
            <a:pPr>
              <a:lnSpc>
                <a:spcPct val="115000"/>
              </a:lnSpc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65677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9369E-5BCD-3ABA-573F-16E9CB29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900" y="1079500"/>
            <a:ext cx="6119131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cap="all" spc="400" dirty="0"/>
              <a:t>AI Mind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AE3A-5337-7E9E-37D7-A6C1482D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779" y="4113213"/>
            <a:ext cx="6125372" cy="1655762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Construct a mind map using Artificial Intelligence as your Central Theme</a:t>
            </a:r>
          </a:p>
        </p:txBody>
      </p:sp>
      <p:pic>
        <p:nvPicPr>
          <p:cNvPr id="5" name="Picture 4" descr="Brain made out of yellow balls">
            <a:extLst>
              <a:ext uri="{FF2B5EF4-FFF2-40B4-BE49-F238E27FC236}">
                <a16:creationId xmlns:a16="http://schemas.microsoft.com/office/drawing/2014/main" id="{D460EBCC-4EF8-4299-3279-2ADA63A82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9" r="29411" b="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3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189AC-29C4-A36D-E54C-06DB0CFB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AU" dirty="0"/>
              <a:t>Why Learn About AI?</a:t>
            </a:r>
            <a:endParaRPr lang="en-AU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ED0AE5-4766-255F-2CC4-D89F12582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948996"/>
              </p:ext>
            </p:extLst>
          </p:nvPr>
        </p:nvGraphicFramePr>
        <p:xfrm>
          <a:off x="536588" y="2184399"/>
          <a:ext cx="11109674" cy="467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80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956F-BEE6-1F29-9302-75533A03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think?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0BD7-EAFC-1341-5AF0-85AB1FFA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table group, divide your A4 paper in two and brainstorm Concerns and Positives you see for using AI in our world. (5 min)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8B7B4166-5FE2-8DFF-D6AD-0B2288A55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26082" y="3078019"/>
            <a:ext cx="3539836" cy="35398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394BD8-8E85-7BE3-6F1E-52387DE7ECEC}"/>
              </a:ext>
            </a:extLst>
          </p:cNvPr>
          <p:cNvCxnSpPr/>
          <p:nvPr/>
        </p:nvCxnSpPr>
        <p:spPr>
          <a:xfrm>
            <a:off x="6092825" y="3214255"/>
            <a:ext cx="0" cy="303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BB7B4-B141-4DF1-9573-080B09626C92}"/>
              </a:ext>
            </a:extLst>
          </p:cNvPr>
          <p:cNvCxnSpPr/>
          <p:nvPr/>
        </p:nvCxnSpPr>
        <p:spPr>
          <a:xfrm>
            <a:off x="4753155" y="3933645"/>
            <a:ext cx="270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B60F06-E5DB-CC82-A1F1-A91ED49116B2}"/>
              </a:ext>
            </a:extLst>
          </p:cNvPr>
          <p:cNvSpPr txBox="1"/>
          <p:nvPr/>
        </p:nvSpPr>
        <p:spPr>
          <a:xfrm>
            <a:off x="4753155" y="341050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concerns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8F538-B6F2-17B7-9702-C5570219E9FA}"/>
              </a:ext>
            </a:extLst>
          </p:cNvPr>
          <p:cNvSpPr txBox="1"/>
          <p:nvPr/>
        </p:nvSpPr>
        <p:spPr>
          <a:xfrm>
            <a:off x="6260670" y="342900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573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956F-BEE6-1F29-9302-75533A03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think?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0BD7-EAFC-1341-5AF0-85AB1FFA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table, decide on your TOP 3 Concerns and TOP 3 Positives. </a:t>
            </a:r>
            <a:br>
              <a:rPr lang="en-US" dirty="0"/>
            </a:br>
            <a:r>
              <a:rPr lang="en-US" dirty="0"/>
              <a:t>(2 min). We write them on a whiteboard at the front of the room.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8B7B4166-5FE2-8DFF-D6AD-0B2288A55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6082" y="3078019"/>
            <a:ext cx="3539836" cy="35398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394BD8-8E85-7BE3-6F1E-52387DE7ECEC}"/>
              </a:ext>
            </a:extLst>
          </p:cNvPr>
          <p:cNvCxnSpPr/>
          <p:nvPr/>
        </p:nvCxnSpPr>
        <p:spPr>
          <a:xfrm>
            <a:off x="6092825" y="3214255"/>
            <a:ext cx="0" cy="303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BB7B4-B141-4DF1-9573-080B09626C92}"/>
              </a:ext>
            </a:extLst>
          </p:cNvPr>
          <p:cNvCxnSpPr/>
          <p:nvPr/>
        </p:nvCxnSpPr>
        <p:spPr>
          <a:xfrm>
            <a:off x="4753155" y="3933645"/>
            <a:ext cx="270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B60F06-E5DB-CC82-A1F1-A91ED49116B2}"/>
              </a:ext>
            </a:extLst>
          </p:cNvPr>
          <p:cNvSpPr txBox="1"/>
          <p:nvPr/>
        </p:nvSpPr>
        <p:spPr>
          <a:xfrm>
            <a:off x="4753155" y="341050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concerns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8F538-B6F2-17B7-9702-C5570219E9FA}"/>
              </a:ext>
            </a:extLst>
          </p:cNvPr>
          <p:cNvSpPr txBox="1"/>
          <p:nvPr/>
        </p:nvSpPr>
        <p:spPr>
          <a:xfrm>
            <a:off x="6260670" y="342900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669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0E49-F3DA-1EAD-1DD0-BDB531B6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ChatGPT4 think?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3B98-F280-E1A1-62B7-47719F4CC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65A6E-8470-7E82-BE5A-273D13D3C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0"/>
            <a:ext cx="4741200" cy="4073647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1200" b="1" i="0" dirty="0">
                <a:solidFill>
                  <a:srgbClr val="D1D5DB"/>
                </a:solidFill>
                <a:effectLst/>
                <a:latin typeface="Söhne"/>
              </a:rPr>
              <a:t>Ethical and Bias Issues</a:t>
            </a:r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457200" lvl="1" algn="l"/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AI systems can inadvertently perpetuate or amplify societal biases present in their training data, leading to unfair or discriminatory outcomes.</a:t>
            </a:r>
          </a:p>
          <a:p>
            <a:pPr algn="l">
              <a:buFont typeface="+mj-lt"/>
              <a:buAutoNum type="arabicPeriod"/>
            </a:pPr>
            <a:r>
              <a:rPr lang="en-US" sz="1200" b="1" i="0" dirty="0">
                <a:solidFill>
                  <a:srgbClr val="D1D5DB"/>
                </a:solidFill>
                <a:effectLst/>
                <a:latin typeface="Söhne"/>
              </a:rPr>
              <a:t>Job Displacement</a:t>
            </a:r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457200" lvl="1" algn="l"/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As AI automates tasks, there's a concern about job losses in certain sectors, potentially leading to economic disparities and unemployment.</a:t>
            </a:r>
          </a:p>
          <a:p>
            <a:pPr algn="l">
              <a:buFont typeface="+mj-lt"/>
              <a:buAutoNum type="arabicPeriod"/>
            </a:pPr>
            <a:r>
              <a:rPr lang="en-US" sz="1200" b="1" i="0" dirty="0">
                <a:solidFill>
                  <a:srgbClr val="D1D5DB"/>
                </a:solidFill>
                <a:effectLst/>
                <a:latin typeface="Söhne"/>
              </a:rPr>
              <a:t>Privacy and Surveillance</a:t>
            </a:r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457200" lvl="1" algn="l"/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The extensive data collection required to train and operate many AI systems can infringe on individual privacy. Additionally, AI-powered surveillance tools can be misused by authoritative entities.</a:t>
            </a:r>
          </a:p>
          <a:p>
            <a:endParaRPr lang="en-AU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81FC4-2FCD-1B17-52ED-C79597154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Positives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15638-001F-67D9-BE2D-008D86FE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59"/>
            <a:ext cx="4741200" cy="3987383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rgbClr val="D1D5DB"/>
                </a:solidFill>
                <a:latin typeface="Söhne"/>
              </a:rPr>
              <a:t>Efficiency and Productivity:</a:t>
            </a:r>
          </a:p>
          <a:p>
            <a:pPr marL="360000" lvl="2" indent="0">
              <a:buNone/>
            </a:pPr>
            <a:r>
              <a:rPr lang="en-US" sz="1200" dirty="0">
                <a:solidFill>
                  <a:srgbClr val="D1D5DB"/>
                </a:solidFill>
                <a:latin typeface="Söhne"/>
              </a:rPr>
              <a:t>AI can handle repetitive tasks, analyze vast datasets quickly, and optimize processes, leading to increased productivity in various sectors.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rgbClr val="D1D5DB"/>
                </a:solidFill>
                <a:latin typeface="Söhne"/>
              </a:rPr>
              <a:t>Personalization and Convenience:</a:t>
            </a:r>
          </a:p>
          <a:p>
            <a:pPr marL="360000" lvl="2" indent="0">
              <a:buNone/>
            </a:pPr>
            <a:r>
              <a:rPr lang="en-US" sz="1200" dirty="0">
                <a:solidFill>
                  <a:srgbClr val="D1D5DB"/>
                </a:solidFill>
                <a:latin typeface="Söhne"/>
              </a:rPr>
              <a:t>From personalized content recommendations to smart home automation, AI enhances user experiences by tailoring services to individual needs.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rgbClr val="D1D5DB"/>
                </a:solidFill>
                <a:latin typeface="Söhne"/>
              </a:rPr>
              <a:t>Solving Complex Problems:</a:t>
            </a:r>
          </a:p>
          <a:p>
            <a:pPr marL="360000" lvl="2" indent="0">
              <a:buNone/>
            </a:pPr>
            <a:r>
              <a:rPr lang="en-US" sz="1200" dirty="0">
                <a:solidFill>
                  <a:srgbClr val="D1D5DB"/>
                </a:solidFill>
                <a:latin typeface="Söhne"/>
              </a:rPr>
              <a:t>AI has the potential to address grand challenges, from medical research (like drug discovery) to environmental issues (like climate modeling), by analyzing data at scales and complexities beyond human capability.</a:t>
            </a:r>
          </a:p>
        </p:txBody>
      </p:sp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174CCBC1-8AA8-6505-7B00-3734C28FD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3001" y="0"/>
            <a:ext cx="2925762" cy="29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2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F36A-2B15-DAE7-DDDA-2CADEA35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Task: AI in My World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4D7C-B23F-16E3-6F68-8A999D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4895235"/>
          </a:xfrm>
        </p:spPr>
        <p:txBody>
          <a:bodyPr/>
          <a:lstStyle/>
          <a:p>
            <a:pPr marL="0" indent="0" algn="l">
              <a:buNone/>
            </a:pPr>
            <a:r>
              <a:rPr lang="en-US" sz="1400" b="1" i="0" dirty="0">
                <a:solidFill>
                  <a:srgbClr val="D1D5DB"/>
                </a:solidFill>
                <a:effectLst/>
                <a:latin typeface="Söhne"/>
              </a:rPr>
              <a:t>Objective</a:t>
            </a: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: To identify and explore the influence and presence of AI in the students' personal lives and their local community.</a:t>
            </a: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D1D5DB"/>
                </a:solidFill>
                <a:effectLst/>
                <a:latin typeface="Söhne"/>
              </a:rPr>
              <a:t>Instructions</a:t>
            </a: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solidFill>
                  <a:srgbClr val="D1D5DB"/>
                </a:solidFill>
                <a:effectLst/>
                <a:latin typeface="Söhne"/>
              </a:rPr>
              <a:t>Identification</a:t>
            </a: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: Over the next week, take note of any instance where you believe AI might be at play in your daily life. This could be anything from a music recommendation on a streaming service to a self-checkout machine at a local store.</a:t>
            </a:r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solidFill>
                  <a:srgbClr val="D1D5DB"/>
                </a:solidFill>
                <a:effectLst/>
                <a:latin typeface="Söhne"/>
              </a:rPr>
              <a:t>Research</a:t>
            </a: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: Choose one of these instances and research further.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How does the AI work in this context?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What data might it be using?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Who created it, and for what purpose?  </a:t>
            </a:r>
            <a:r>
              <a:rPr lang="en-US" sz="1400" b="1" i="0" u="sng" dirty="0">
                <a:solidFill>
                  <a:srgbClr val="D1D5DB"/>
                </a:solidFill>
                <a:effectLst/>
                <a:latin typeface="Söhne"/>
              </a:rPr>
              <a:t>Complete Q 1 &amp; 2 on Formative</a:t>
            </a:r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solidFill>
                  <a:srgbClr val="D1D5DB"/>
                </a:solidFill>
                <a:effectLst/>
                <a:latin typeface="Söhne"/>
              </a:rPr>
              <a:t>Reflection</a:t>
            </a: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: Post to our AI Channel on Teams with responses to the following prompts.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Describes the AI instance you chose.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Explain its functionality and purpose.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1400" b="0" i="0" dirty="0">
                <a:solidFill>
                  <a:srgbClr val="D1D5DB"/>
                </a:solidFill>
                <a:effectLst/>
                <a:latin typeface="Söhne"/>
              </a:rPr>
              <a:t>Reflect on its benefits and potential drawbacks or concerns.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16672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A77AC-E3E0-C160-8876-901D3DC0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en-US"/>
              <a:t>What is AI?</a:t>
            </a:r>
            <a:endParaRPr lang="en-AU" dirty="0"/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C579CBEE-B17E-41C6-1EB5-BC14F7795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2843213"/>
            <a:ext cx="2925762" cy="292576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C1FF70-9019-2D97-9B45-EBC54E423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>
                <a:effectLst/>
                <a:latin typeface="Söhne"/>
              </a:rPr>
              <a:t>Artificial Intelligence (AI) refers to the simulation of human intelligence in machines, enabling them to perform tasks that typically require human-like thinking, such as problem-solving, pattern recognition, decision-making, and learning. </a:t>
            </a:r>
          </a:p>
          <a:p>
            <a:pPr marL="0" indent="0">
              <a:buNone/>
            </a:pPr>
            <a:r>
              <a:rPr lang="en-US" b="0" i="0">
                <a:effectLst/>
                <a:latin typeface="Söhne"/>
              </a:rPr>
              <a:t>It encompasses a range of technologies and methods, including machine learning, neural networks, and natural language processing, to achieve its goals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3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F244-B1DF-C7B8-BE52-6877D44D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AI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0552-B9AF-BBA5-B9DF-8C3C21A3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4501945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1950s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Turing Test</a:t>
            </a:r>
            <a:r>
              <a:rPr lang="en-US" dirty="0">
                <a:solidFill>
                  <a:srgbClr val="D1D5DB"/>
                </a:solidFill>
                <a:latin typeface="Söhne"/>
              </a:rPr>
              <a:t>.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Alan Turing proposes a measure of machine's ability to exhibit intelligent behavior indistinguishable from a human.</a:t>
            </a:r>
            <a:br>
              <a:rPr lang="en-US" b="0" i="0" dirty="0">
                <a:solidFill>
                  <a:srgbClr val="D1D5DB"/>
                </a:solidFill>
                <a:effectLst/>
                <a:latin typeface="Söhne"/>
              </a:rPr>
            </a:b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1990s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Deep Blue</a:t>
            </a:r>
            <a:r>
              <a:rPr lang="en-US" dirty="0">
                <a:solidFill>
                  <a:srgbClr val="D1D5DB"/>
                </a:solidFill>
                <a:latin typeface="Söhne"/>
              </a:rPr>
              <a:t>.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IBM's chess-playing computer defeats world champion Garry Kasparov.</a:t>
            </a:r>
          </a:p>
          <a:p>
            <a:pPr algn="l"/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2010s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Deep Learning</a:t>
            </a:r>
            <a:r>
              <a:rPr lang="en-US" dirty="0">
                <a:solidFill>
                  <a:srgbClr val="D1D5DB"/>
                </a:solidFill>
                <a:latin typeface="Söhne"/>
              </a:rPr>
              <a:t>.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Neural networks with many layers revolutionize tasks like image and speech recognition.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AlphaGo</a:t>
            </a:r>
            <a:r>
              <a:rPr lang="en-US" dirty="0">
                <a:solidFill>
                  <a:srgbClr val="D1D5DB"/>
                </a:solidFill>
                <a:latin typeface="Söhne"/>
              </a:rPr>
              <a:t>.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DeepMind's program defeats world champion in the game of Go. Learns chess in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1 day by playing itself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, defeats all other Chess AIs.</a:t>
            </a:r>
          </a:p>
          <a:p>
            <a:pPr algn="l"/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2020s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GPT-3 &amp; Beyond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Large language models demonstrate human-like text generation capabilities.</a:t>
            </a:r>
          </a:p>
          <a:p>
            <a:endParaRPr lang="en-AU" dirty="0"/>
          </a:p>
        </p:txBody>
      </p:sp>
      <p:pic>
        <p:nvPicPr>
          <p:cNvPr id="1026" name="Picture 2" descr="23. Juni 1912: Der Mathematiker Alan Turing wird geboren - Zeitzeichen - Sendungen - WDR 5">
            <a:extLst>
              <a:ext uri="{FF2B5EF4-FFF2-40B4-BE49-F238E27FC236}">
                <a16:creationId xmlns:a16="http://schemas.microsoft.com/office/drawing/2014/main" id="{6C390211-92E5-CCCD-F3B4-A18E7DED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55" y="103239"/>
            <a:ext cx="1428888" cy="14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ep Blue | IBM Supercomputer, Artificial Intelligence &amp; Machine Learning |  Britannica">
            <a:extLst>
              <a:ext uri="{FF2B5EF4-FFF2-40B4-BE49-F238E27FC236}">
                <a16:creationId xmlns:a16="http://schemas.microsoft.com/office/drawing/2014/main" id="{70256D58-4AC4-B075-324B-480D2847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43" y="119922"/>
            <a:ext cx="2212455" cy="14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phaGo: its creator on the computer that learns by thinking | Artificial  intelligence (AI) | The Guardian">
            <a:extLst>
              <a:ext uri="{FF2B5EF4-FFF2-40B4-BE49-F238E27FC236}">
                <a16:creationId xmlns:a16="http://schemas.microsoft.com/office/drawing/2014/main" id="{CBB2802A-880D-FD7D-79CB-1103C93E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110" y="117467"/>
            <a:ext cx="2357765" cy="14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9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A1E0-F41A-BB3A-7C76-988CDD28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Vs ML Vs DL</a:t>
            </a:r>
            <a:endParaRPr lang="en-AU" dirty="0"/>
          </a:p>
        </p:txBody>
      </p:sp>
      <p:pic>
        <p:nvPicPr>
          <p:cNvPr id="1026" name="Picture 2" descr="An Introduction to Deep Learning, Machine Learning, and AI">
            <a:extLst>
              <a:ext uri="{FF2B5EF4-FFF2-40B4-BE49-F238E27FC236}">
                <a16:creationId xmlns:a16="http://schemas.microsoft.com/office/drawing/2014/main" id="{AA6EDBDB-740B-995C-DB3A-5C98AD24B12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" b="1083"/>
          <a:stretch>
            <a:fillRect/>
          </a:stretch>
        </p:blipFill>
        <p:spPr bwMode="auto">
          <a:xfrm>
            <a:off x="5507038" y="536575"/>
            <a:ext cx="611505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title="AI Learns to Walk (deep reinforcement learning)">
            <a:hlinkClick r:id="" action="ppaction://media"/>
            <a:extLst>
              <a:ext uri="{FF2B5EF4-FFF2-40B4-BE49-F238E27FC236}">
                <a16:creationId xmlns:a16="http://schemas.microsoft.com/office/drawing/2014/main" id="{B6B42F7C-2749-FF22-EAB8-62E7693195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4723" y="2057722"/>
            <a:ext cx="4724873" cy="2669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5A610-8DC3-C2A8-C55E-C46EB4F733C8}"/>
              </a:ext>
            </a:extLst>
          </p:cNvPr>
          <p:cNvSpPr txBox="1"/>
          <p:nvPr/>
        </p:nvSpPr>
        <p:spPr>
          <a:xfrm>
            <a:off x="261668" y="51358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AI Learns to Walk (deep reinforcement learning)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64B10-4573-078A-AD7B-9FC100C56A91}"/>
              </a:ext>
            </a:extLst>
          </p:cNvPr>
          <p:cNvSpPr txBox="1"/>
          <p:nvPr/>
        </p:nvSpPr>
        <p:spPr>
          <a:xfrm>
            <a:off x="263106" y="558909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7"/>
              </a:rPr>
              <a:t>AI Vs DL Vs 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0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C4D3-58A2-BA6D-D2A3-C7972804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Across Different Fields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E2FD-DBE1-058E-D1DF-268D0A905D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1400" dirty="0"/>
              <a:t>Healthcare: Medical image analysis, Drug discovery assistance, Personalized treatments</a:t>
            </a:r>
          </a:p>
          <a:p>
            <a:r>
              <a:rPr lang="en-AU" sz="1400" dirty="0"/>
              <a:t>Finance: Algorithmic trading, Fraud detection, Robo-advisors</a:t>
            </a:r>
          </a:p>
          <a:p>
            <a:r>
              <a:rPr lang="en-AU" sz="1400" dirty="0"/>
              <a:t>Entertainment: Content recommendations, Adaptive game characters, AI-generated art/music</a:t>
            </a:r>
          </a:p>
          <a:p>
            <a:r>
              <a:rPr lang="en-AU" sz="1400" dirty="0"/>
              <a:t>Retail: Inventory predictions, Personalized shopping, Customer service chatbots</a:t>
            </a:r>
          </a:p>
          <a:p>
            <a:r>
              <a:rPr lang="en-AU" sz="1400" dirty="0"/>
              <a:t>Transportation: Self-driving cars, Traffic optimization, Predictive maintenance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12409-F485-569E-DEDA-F33781147A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400" dirty="0"/>
              <a:t>Agriculture: Crop health monitoring, Automated irrigation, Pesticide/fertilizer optimization</a:t>
            </a:r>
          </a:p>
          <a:p>
            <a:pPr marL="0" indent="0">
              <a:buNone/>
            </a:pPr>
            <a:r>
              <a:rPr lang="en-AU" sz="1400" dirty="0"/>
              <a:t>Manufacturing: Predictive machine maintenance, Supply chain optimization, Product design assistance</a:t>
            </a:r>
          </a:p>
          <a:p>
            <a:pPr marL="0" indent="0">
              <a:buNone/>
            </a:pPr>
            <a:r>
              <a:rPr lang="en-AU" sz="1400" dirty="0"/>
              <a:t>Education: Personalized learning, Administrative automation, Virtual learning tools</a:t>
            </a:r>
          </a:p>
          <a:p>
            <a:pPr marL="0" indent="0">
              <a:buNone/>
            </a:pPr>
            <a:r>
              <a:rPr lang="en-AU" sz="1400" dirty="0"/>
              <a:t>Energy: Demand forecasting, Smart grid optimization, Equipment monitoring</a:t>
            </a:r>
          </a:p>
          <a:p>
            <a:pPr marL="0" indent="0">
              <a:buNone/>
            </a:pPr>
            <a:r>
              <a:rPr lang="en-AU" sz="1400" dirty="0"/>
              <a:t>Environment: Natural disaster prediction, Endangered species tracking, Climate data analysis</a:t>
            </a:r>
          </a:p>
        </p:txBody>
      </p:sp>
      <p:pic>
        <p:nvPicPr>
          <p:cNvPr id="5" name="Graphic 4" descr="Robot">
            <a:extLst>
              <a:ext uri="{FF2B5EF4-FFF2-40B4-BE49-F238E27FC236}">
                <a16:creationId xmlns:a16="http://schemas.microsoft.com/office/drawing/2014/main" id="{0F45F34D-F0B1-5C81-236B-25310C944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0089" y="216816"/>
            <a:ext cx="1511971" cy="15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582C-D1CA-9201-510F-DE8C0B0B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 in Entertainment</a:t>
            </a:r>
          </a:p>
        </p:txBody>
      </p:sp>
      <p:pic>
        <p:nvPicPr>
          <p:cNvPr id="2050" name="Picture 2" descr="Image result for AI in music and film recommendations, video games, and content creation.">
            <a:extLst>
              <a:ext uri="{FF2B5EF4-FFF2-40B4-BE49-F238E27FC236}">
                <a16:creationId xmlns:a16="http://schemas.microsoft.com/office/drawing/2014/main" id="{6F903FE5-2C87-BE04-2D8D-CA26CA76D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1714499"/>
            <a:ext cx="2000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AI is changing classical music - The Washington Post">
            <a:extLst>
              <a:ext uri="{FF2B5EF4-FFF2-40B4-BE49-F238E27FC236}">
                <a16:creationId xmlns:a16="http://schemas.microsoft.com/office/drawing/2014/main" id="{0EE7755E-7266-0A1C-2C3A-4E90C8DA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7" y="387721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6E97D-4288-72DD-0AFB-C075CEFE9B1C}"/>
              </a:ext>
            </a:extLst>
          </p:cNvPr>
          <p:cNvSpPr txBox="1"/>
          <p:nvPr/>
        </p:nvSpPr>
        <p:spPr>
          <a:xfrm>
            <a:off x="1316738" y="1720839"/>
            <a:ext cx="60944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Music &amp; Film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Recommendations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 AI analyses user preferences to suggest songs and movies.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Video Games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Adaptive Gameplay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 AI adjusts game difficulty based on player skill.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Realistic NPCs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 Non-player characters (NPCs) behave more lifelike.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Content Creation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AI Art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 Algorithms generate visual art pieces.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Music Composition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 AI creates melodies or assists composers.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BBB16-DAFB-A67A-06DF-1BDCAF648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95" y="5438363"/>
            <a:ext cx="7364656" cy="10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1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16FBF-DF6F-6F49-FEAE-01A651280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85" y="0"/>
            <a:ext cx="950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582C-D1CA-9201-510F-DE8C0B0B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 in Daily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6E97D-4288-72DD-0AFB-C075CEFE9B1C}"/>
              </a:ext>
            </a:extLst>
          </p:cNvPr>
          <p:cNvSpPr txBox="1"/>
          <p:nvPr/>
        </p:nvSpPr>
        <p:spPr>
          <a:xfrm>
            <a:off x="1316738" y="1720839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Smart Assistants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Hey Google, Alexa, Siri</a:t>
            </a:r>
            <a:endParaRPr lang="en-AU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 Home Automation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Tech that knows when you are there and what to do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D1D5DB"/>
                </a:solidFill>
                <a:latin typeface="Söhne"/>
              </a:rPr>
              <a:t>Home Robotics</a:t>
            </a:r>
            <a:endParaRPr lang="en-AU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Google/Apple Maps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D1D5DB"/>
                </a:solidFill>
                <a:latin typeface="Söhne"/>
              </a:rPr>
              <a:t> AI that predicts traffic and routes</a:t>
            </a:r>
            <a:endParaRPr lang="en-AU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pic>
        <p:nvPicPr>
          <p:cNvPr id="3074" name="Picture 2" descr="How iRobot used data science, cloud, and DevOps to design its next-gen  smart home robots | ZDNET">
            <a:extLst>
              <a:ext uri="{FF2B5EF4-FFF2-40B4-BE49-F238E27FC236}">
                <a16:creationId xmlns:a16="http://schemas.microsoft.com/office/drawing/2014/main" id="{C427BEE9-D142-C508-6179-421514BB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37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art Lighting | Smart Light Bulbs | Beacon Lighting">
            <a:extLst>
              <a:ext uri="{FF2B5EF4-FFF2-40B4-BE49-F238E27FC236}">
                <a16:creationId xmlns:a16="http://schemas.microsoft.com/office/drawing/2014/main" id="{E295D7AC-7E43-A770-D0AF-3C0F2A8A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97" y="3908981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are the Privacy Practices of the Most Popular Smart Speakers with  Virtual Assistants | Common Sense Education">
            <a:extLst>
              <a:ext uri="{FF2B5EF4-FFF2-40B4-BE49-F238E27FC236}">
                <a16:creationId xmlns:a16="http://schemas.microsoft.com/office/drawing/2014/main" id="{77DF4A1E-F9C4-4303-0559-70F816BD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09948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pple Maps vs Google Maps: Which Is The Best iPhone Mapping App? | Macworld">
            <a:extLst>
              <a:ext uri="{FF2B5EF4-FFF2-40B4-BE49-F238E27FC236}">
                <a16:creationId xmlns:a16="http://schemas.microsoft.com/office/drawing/2014/main" id="{2E620F33-1AF7-521A-16E8-B1752ED3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49" y="409948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2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582C-D1CA-9201-510F-DE8C0B0B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AI in Transportation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6E97D-4288-72DD-0AFB-C075CEFE9B1C}"/>
              </a:ext>
            </a:extLst>
          </p:cNvPr>
          <p:cNvSpPr txBox="1"/>
          <p:nvPr/>
        </p:nvSpPr>
        <p:spPr>
          <a:xfrm>
            <a:off x="1316738" y="1720839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Self-Driving Cars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Tesla, Waymo </a:t>
            </a:r>
            <a:endParaRPr lang="en-AU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D1D5DB"/>
                </a:solidFill>
                <a:effectLst/>
                <a:latin typeface="Söhne"/>
              </a:rPr>
              <a:t>  Traffic Prediction</a:t>
            </a: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D1D5DB"/>
                </a:solidFill>
                <a:effectLst/>
                <a:latin typeface="Söhne"/>
              </a:rPr>
              <a:t>Fastest Vs most fuel-efficient drive, rerouting while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D1D5DB"/>
                </a:solidFill>
                <a:latin typeface="Söhne"/>
              </a:rPr>
              <a:t>Ethics and Decision 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D1D5DB"/>
                </a:solidFill>
                <a:latin typeface="Söhne"/>
              </a:rPr>
              <a:t>Who decides what to do when a crash is unavoidable?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5E7F9B-DFC0-C4B5-3AAE-97CD5690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36" y="974376"/>
            <a:ext cx="16764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022 Tesla Model 3 review | Electric Car Reviews | The NRMA">
            <a:extLst>
              <a:ext uri="{FF2B5EF4-FFF2-40B4-BE49-F238E27FC236}">
                <a16:creationId xmlns:a16="http://schemas.microsoft.com/office/drawing/2014/main" id="{22B67455-D56A-F32A-9657-6162CBFB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85" y="3265297"/>
            <a:ext cx="34671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hocking Leaked Tesla Documents Hint at Cybertruck Problems | WIRED">
            <a:extLst>
              <a:ext uri="{FF2B5EF4-FFF2-40B4-BE49-F238E27FC236}">
                <a16:creationId xmlns:a16="http://schemas.microsoft.com/office/drawing/2014/main" id="{5C3A26E6-CEDE-FBDE-C220-5E9EEA94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34" y="450881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lf-Driving Cars Run Into Reality And Now They're This Far Away |  Investor's Business Daily">
            <a:extLst>
              <a:ext uri="{FF2B5EF4-FFF2-40B4-BE49-F238E27FC236}">
                <a16:creationId xmlns:a16="http://schemas.microsoft.com/office/drawing/2014/main" id="{808B4EA9-A670-9DD1-62EE-5099399E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48" y="511806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5977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DarkSeedLeftStep">
      <a:dk1>
        <a:srgbClr val="000000"/>
      </a:dk1>
      <a:lt1>
        <a:srgbClr val="FFFFFF"/>
      </a:lt1>
      <a:dk2>
        <a:srgbClr val="181A33"/>
      </a:dk2>
      <a:lt2>
        <a:srgbClr val="F0F3F2"/>
      </a:lt2>
      <a:accent1>
        <a:srgbClr val="C34D7D"/>
      </a:accent1>
      <a:accent2>
        <a:srgbClr val="B13B9C"/>
      </a:accent2>
      <a:accent3>
        <a:srgbClr val="A74DC3"/>
      </a:accent3>
      <a:accent4>
        <a:srgbClr val="643BB1"/>
      </a:accent4>
      <a:accent5>
        <a:srgbClr val="4D55C3"/>
      </a:accent5>
      <a:accent6>
        <a:srgbClr val="3B75B1"/>
      </a:accent6>
      <a:hlink>
        <a:srgbClr val="6359C7"/>
      </a:hlink>
      <a:folHlink>
        <a:srgbClr val="7F7F7F"/>
      </a:folHlink>
    </a:clrScheme>
    <a:fontScheme name="Leaf">
      <a:majorFont>
        <a:latin typeface="Yu Gothic Medium"/>
        <a:ea typeface=""/>
        <a:cs typeface=""/>
      </a:majorFont>
      <a:minorFont>
        <a:latin typeface="Yu Gothic Medium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11F806C80F8341992589C24281D903" ma:contentTypeVersion="33" ma:contentTypeDescription="Create a new document." ma:contentTypeScope="" ma:versionID="1824abf416d08860ac4f8db9a5037b45">
  <xsd:schema xmlns:xsd="http://www.w3.org/2001/XMLSchema" xmlns:xs="http://www.w3.org/2001/XMLSchema" xmlns:p="http://schemas.microsoft.com/office/2006/metadata/properties" xmlns:ns2="612e2a71-cd5e-4fc2-a60a-23d4b51490c3" xmlns:ns3="be1b987e-253b-49f8-ae48-8a4f9987055b" targetNamespace="http://schemas.microsoft.com/office/2006/metadata/properties" ma:root="true" ma:fieldsID="aaf60e42aaf5e90eea35a9bd511d1100" ns2:_="" ns3:_="">
    <xsd:import namespace="612e2a71-cd5e-4fc2-a60a-23d4b51490c3"/>
    <xsd:import namespace="be1b987e-253b-49f8-ae48-8a4f99870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e2a71-cd5e-4fc2-a60a-23d4b5149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msChannelId" ma:index="18" nillable="true" ma:displayName="Teams Channel Id" ma:internalName="TeamsChannelId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0" nillable="true" ma:displayName="Math Settings" ma:internalName="Math_Settings">
      <xsd:simpleType>
        <xsd:restriction base="dms:Text"/>
      </xsd:simpleType>
    </xsd:element>
    <xsd:element name="DefaultSectionNames" ma:index="2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b987e-253b-49f8-ae48-8a4f99870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B14CA8-94D1-4947-8ABD-2A198B9BFC6E}"/>
</file>

<file path=customXml/itemProps2.xml><?xml version="1.0" encoding="utf-8"?>
<ds:datastoreItem xmlns:ds="http://schemas.openxmlformats.org/officeDocument/2006/customXml" ds:itemID="{03E17161-B6A8-49FE-9A95-9E6DA09CC3EA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2032</Words>
  <Application>Microsoft Office PowerPoint</Application>
  <PresentationFormat>Widescreen</PresentationFormat>
  <Paragraphs>156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Yu Gothic Medium</vt:lpstr>
      <vt:lpstr>Arial</vt:lpstr>
      <vt:lpstr>Calibri</vt:lpstr>
      <vt:lpstr>Söhne</vt:lpstr>
      <vt:lpstr>Wingdings</vt:lpstr>
      <vt:lpstr>LeafVTI</vt:lpstr>
      <vt:lpstr>Introduction to Artificial Intelligence (AI)</vt:lpstr>
      <vt:lpstr>What is AI?</vt:lpstr>
      <vt:lpstr>A Brief History of AI</vt:lpstr>
      <vt:lpstr>AI Vs ML Vs DL</vt:lpstr>
      <vt:lpstr>AI Across Different Fields</vt:lpstr>
      <vt:lpstr>AI in Entertainment</vt:lpstr>
      <vt:lpstr>PowerPoint Presentation</vt:lpstr>
      <vt:lpstr>AI in Daily Tasks</vt:lpstr>
      <vt:lpstr>AI in Transportation</vt:lpstr>
      <vt:lpstr>AI Perception Vs Reality</vt:lpstr>
      <vt:lpstr>AI Mind Map</vt:lpstr>
      <vt:lpstr>Why Learn About AI?</vt:lpstr>
      <vt:lpstr>What do we think?</vt:lpstr>
      <vt:lpstr>What do we think?</vt:lpstr>
      <vt:lpstr>What does ChatGPT4 think?</vt:lpstr>
      <vt:lpstr>Task: AI in My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 (AI)</dc:title>
  <dc:creator>Stuart Fankhauser</dc:creator>
  <cp:lastModifiedBy>Stuart Fankhauser</cp:lastModifiedBy>
  <cp:revision>1</cp:revision>
  <dcterms:created xsi:type="dcterms:W3CDTF">2023-09-14T00:17:09Z</dcterms:created>
  <dcterms:modified xsi:type="dcterms:W3CDTF">2023-10-03T01:37:36Z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60bdc4-329c-4748-b6fd-e3afc11cce4b_Enabled">
    <vt:lpwstr>true</vt:lpwstr>
  </property>
  <property fmtid="{D5CDD505-2E9C-101B-9397-08002B2CF9AE}" pid="3" name="MSIP_Label_3060bdc4-329c-4748-b6fd-e3afc11cce4b_SetDate">
    <vt:lpwstr>2023-09-14T01:49:04Z</vt:lpwstr>
  </property>
  <property fmtid="{D5CDD505-2E9C-101B-9397-08002B2CF9AE}" pid="4" name="MSIP_Label_3060bdc4-329c-4748-b6fd-e3afc11cce4b_Method">
    <vt:lpwstr>Standard</vt:lpwstr>
  </property>
  <property fmtid="{D5CDD505-2E9C-101B-9397-08002B2CF9AE}" pid="5" name="MSIP_Label_3060bdc4-329c-4748-b6fd-e3afc11cce4b_Name">
    <vt:lpwstr>defa4170-0d19-0005-0004-bc88714345d2</vt:lpwstr>
  </property>
  <property fmtid="{D5CDD505-2E9C-101B-9397-08002B2CF9AE}" pid="6" name="MSIP_Label_3060bdc4-329c-4748-b6fd-e3afc11cce4b_SiteId">
    <vt:lpwstr>348841ce-b851-46d7-a6b2-96bba96fea69</vt:lpwstr>
  </property>
  <property fmtid="{D5CDD505-2E9C-101B-9397-08002B2CF9AE}" pid="7" name="MSIP_Label_3060bdc4-329c-4748-b6fd-e3afc11cce4b_ActionId">
    <vt:lpwstr>d21e9d7a-def0-4ca4-91ef-f9a1ee12d944</vt:lpwstr>
  </property>
  <property fmtid="{D5CDD505-2E9C-101B-9397-08002B2CF9AE}" pid="8" name="MSIP_Label_3060bdc4-329c-4748-b6fd-e3afc11cce4b_ContentBits">
    <vt:lpwstr>0</vt:lpwstr>
  </property>
</Properties>
</file>