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4" r:id="rId4"/>
    <p:sldId id="260" r:id="rId5"/>
    <p:sldId id="261" r:id="rId6"/>
    <p:sldId id="262" r:id="rId7"/>
    <p:sldId id="270" r:id="rId8"/>
    <p:sldId id="263" r:id="rId9"/>
    <p:sldId id="265" r:id="rId10"/>
    <p:sldId id="266" r:id="rId11"/>
    <p:sldId id="267" r:id="rId12"/>
    <p:sldId id="271" r:id="rId13"/>
    <p:sldId id="272"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1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47C-580A-B36C-6D30-AC38FAB6D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707D12-9517-5A23-9ECC-3E366BDC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CF6A09-2F72-E1A7-B77E-57B665578A68}"/>
              </a:ext>
            </a:extLst>
          </p:cNvPr>
          <p:cNvSpPr>
            <a:spLocks noGrp="1"/>
          </p:cNvSpPr>
          <p:nvPr>
            <p:ph type="dt" sz="half" idx="10"/>
          </p:nvPr>
        </p:nvSpPr>
        <p:spPr/>
        <p:txBody>
          <a:bodyPr/>
          <a:lstStyle/>
          <a:p>
            <a:fld id="{2395C5C9-164C-46B3-A87E-7660D39D3106}" type="datetime2">
              <a:rPr lang="en-US" smtClean="0"/>
              <a:t>Tuesday, September 5, 2023</a:t>
            </a:fld>
            <a:endParaRPr lang="en-US" dirty="0"/>
          </a:p>
        </p:txBody>
      </p:sp>
      <p:sp>
        <p:nvSpPr>
          <p:cNvPr id="5" name="Footer Placeholder 4">
            <a:extLst>
              <a:ext uri="{FF2B5EF4-FFF2-40B4-BE49-F238E27FC236}">
                <a16:creationId xmlns:a16="http://schemas.microsoft.com/office/drawing/2014/main" id="{7F946C9C-7767-1AB2-DDC8-24AB16851B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0CD5A151-AED6-8BDE-92BA-0812B39937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7258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130-755C-15FA-B4F9-58EF1EB569D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7E9A08-DCDF-BD14-C29A-80771BDC0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0ADA13-8882-282B-44E5-9F5B5B1BCD93}"/>
              </a:ext>
            </a:extLst>
          </p:cNvPr>
          <p:cNvSpPr>
            <a:spLocks noGrp="1"/>
          </p:cNvSpPr>
          <p:nvPr>
            <p:ph type="dt" sz="half" idx="10"/>
          </p:nvPr>
        </p:nvSpPr>
        <p:spPr/>
        <p:txBody>
          <a:bodyPr/>
          <a:lstStyle/>
          <a:p>
            <a:fld id="{5B75179A-1E2B-41AB-B400-4F1B4022FAEE}" type="datetime2">
              <a:rPr lang="en-US" smtClean="0"/>
              <a:t>Tuesday, September 5, 2023</a:t>
            </a:fld>
            <a:endParaRPr lang="en-US"/>
          </a:p>
        </p:txBody>
      </p:sp>
      <p:sp>
        <p:nvSpPr>
          <p:cNvPr id="5" name="Footer Placeholder 4">
            <a:extLst>
              <a:ext uri="{FF2B5EF4-FFF2-40B4-BE49-F238E27FC236}">
                <a16:creationId xmlns:a16="http://schemas.microsoft.com/office/drawing/2014/main" id="{1CFC8628-0153-FE03-B27C-51AA6293785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19D99AE-233B-1D36-BF9E-47FE99E2FCB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0301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1283B-4956-F629-192E-A745380BD0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B31EAA-EAD0-0103-277B-6E99C51EC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F535C1-7AE8-2321-E360-F3BEEA2375B9}"/>
              </a:ext>
            </a:extLst>
          </p:cNvPr>
          <p:cNvSpPr>
            <a:spLocks noGrp="1"/>
          </p:cNvSpPr>
          <p:nvPr>
            <p:ph type="dt" sz="half" idx="10"/>
          </p:nvPr>
        </p:nvSpPr>
        <p:spPr/>
        <p:txBody>
          <a:bodyPr/>
          <a:lstStyle/>
          <a:p>
            <a:fld id="{05681D0F-6595-4F14-8EF3-954CD87C797B}" type="datetime2">
              <a:rPr lang="en-US" smtClean="0"/>
              <a:t>Tuesday, September 5, 2023</a:t>
            </a:fld>
            <a:endParaRPr lang="en-US"/>
          </a:p>
        </p:txBody>
      </p:sp>
      <p:sp>
        <p:nvSpPr>
          <p:cNvPr id="5" name="Footer Placeholder 4">
            <a:extLst>
              <a:ext uri="{FF2B5EF4-FFF2-40B4-BE49-F238E27FC236}">
                <a16:creationId xmlns:a16="http://schemas.microsoft.com/office/drawing/2014/main" id="{250A5FC6-97B9-C1D7-55C3-ADEAC14581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0BBB317-389F-3CE8-C307-E2F2FC2C935E}"/>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354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17A-41F1-F1C2-AA6A-2CBC1FC1A0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669230-2431-8889-3941-03ADB98FA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BCEFB6-C339-09FA-B783-47BADBA1C97E}"/>
              </a:ext>
            </a:extLst>
          </p:cNvPr>
          <p:cNvSpPr>
            <a:spLocks noGrp="1"/>
          </p:cNvSpPr>
          <p:nvPr>
            <p:ph type="dt" sz="half" idx="10"/>
          </p:nvPr>
        </p:nvSpPr>
        <p:spPr/>
        <p:txBody>
          <a:bodyPr/>
          <a:lstStyle/>
          <a:p>
            <a:fld id="{4DDCFF8A-AAF8-4A12-8A91-9CA0EAF6CBB9}" type="datetime2">
              <a:rPr lang="en-US" smtClean="0"/>
              <a:t>Tuesday, September 5, 2023</a:t>
            </a:fld>
            <a:endParaRPr lang="en-US" dirty="0"/>
          </a:p>
        </p:txBody>
      </p:sp>
      <p:sp>
        <p:nvSpPr>
          <p:cNvPr id="5" name="Footer Placeholder 4">
            <a:extLst>
              <a:ext uri="{FF2B5EF4-FFF2-40B4-BE49-F238E27FC236}">
                <a16:creationId xmlns:a16="http://schemas.microsoft.com/office/drawing/2014/main" id="{62DAE064-6FD4-09F1-83B6-3FB9357CA3F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BB7DB67-B9DF-2499-1026-75AE5B4B657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8665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E816-852B-8F7A-0518-CC35E5739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DE6E5D-37DB-4449-988C-D8851990B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E5D61-CCCD-8D91-09EA-84A2C0413C4A}"/>
              </a:ext>
            </a:extLst>
          </p:cNvPr>
          <p:cNvSpPr>
            <a:spLocks noGrp="1"/>
          </p:cNvSpPr>
          <p:nvPr>
            <p:ph type="dt" sz="half" idx="10"/>
          </p:nvPr>
        </p:nvSpPr>
        <p:spPr/>
        <p:txBody>
          <a:bodyPr/>
          <a:lstStyle/>
          <a:p>
            <a:fld id="{ABCC25C3-021A-4B0B-8F70-0C181FE1CF45}" type="datetime2">
              <a:rPr lang="en-US" smtClean="0"/>
              <a:t>Tuesday, September 5, 2023</a:t>
            </a:fld>
            <a:endParaRPr lang="en-US"/>
          </a:p>
        </p:txBody>
      </p:sp>
      <p:sp>
        <p:nvSpPr>
          <p:cNvPr id="5" name="Footer Placeholder 4">
            <a:extLst>
              <a:ext uri="{FF2B5EF4-FFF2-40B4-BE49-F238E27FC236}">
                <a16:creationId xmlns:a16="http://schemas.microsoft.com/office/drawing/2014/main" id="{1B731692-B121-6E6A-4BBD-17D1CE93E7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4ADE90E-7823-697B-14F8-7299330626B5}"/>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82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3576-B242-1C76-EEF2-1533C4E3E6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53BA84-E5E4-0C49-3706-0FA79C7A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0EF6428-56B8-B9A9-0DBC-172C12C8F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23AAAB-5BF4-7AD1-7FE3-ADCB450E3BEC}"/>
              </a:ext>
            </a:extLst>
          </p:cNvPr>
          <p:cNvSpPr>
            <a:spLocks noGrp="1"/>
          </p:cNvSpPr>
          <p:nvPr>
            <p:ph type="dt" sz="half" idx="10"/>
          </p:nvPr>
        </p:nvSpPr>
        <p:spPr/>
        <p:txBody>
          <a:bodyPr/>
          <a:lstStyle/>
          <a:p>
            <a:fld id="{0C23D88D-8CEC-4ED9-A53B-5596187D9A16}" type="datetime2">
              <a:rPr lang="en-US" smtClean="0"/>
              <a:t>Tuesday, September 5, 2023</a:t>
            </a:fld>
            <a:endParaRPr lang="en-US"/>
          </a:p>
        </p:txBody>
      </p:sp>
      <p:sp>
        <p:nvSpPr>
          <p:cNvPr id="6" name="Footer Placeholder 5">
            <a:extLst>
              <a:ext uri="{FF2B5EF4-FFF2-40B4-BE49-F238E27FC236}">
                <a16:creationId xmlns:a16="http://schemas.microsoft.com/office/drawing/2014/main" id="{F7470644-ECB1-38B2-F874-519C508AA78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E79949A-B7F4-0A1C-C783-71B19F726B3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3796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F34-62FE-BF9C-F545-86B21185808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C6D8D7-DD62-9329-932B-04E19A9B0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73249-C54C-9DCC-879F-5F7EC0729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704EA6B-59F7-840C-3C5C-9F26EC5F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0277C-C7DA-CAF1-79C5-7DB85D791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5723D-186C-A646-3750-98711DB46FA3}"/>
              </a:ext>
            </a:extLst>
          </p:cNvPr>
          <p:cNvSpPr>
            <a:spLocks noGrp="1"/>
          </p:cNvSpPr>
          <p:nvPr>
            <p:ph type="dt" sz="half" idx="10"/>
          </p:nvPr>
        </p:nvSpPr>
        <p:spPr/>
        <p:txBody>
          <a:bodyPr/>
          <a:lstStyle/>
          <a:p>
            <a:fld id="{D2CCD382-DFDA-4722-A27A-59C21AD112F2}" type="datetime2">
              <a:rPr lang="en-US" smtClean="0"/>
              <a:t>Tuesday, September 5, 2023</a:t>
            </a:fld>
            <a:endParaRPr lang="en-US"/>
          </a:p>
        </p:txBody>
      </p:sp>
      <p:sp>
        <p:nvSpPr>
          <p:cNvPr id="8" name="Footer Placeholder 7">
            <a:extLst>
              <a:ext uri="{FF2B5EF4-FFF2-40B4-BE49-F238E27FC236}">
                <a16:creationId xmlns:a16="http://schemas.microsoft.com/office/drawing/2014/main" id="{FE9FC659-E136-4A5F-7640-EC58C6EBD20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EBFB1E0-268C-6C87-A97F-FD2C7BE4ACB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572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7F89-4D46-D911-9583-E97B7799D6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838DCB-D409-864E-B072-7F18C7CAB8FA}"/>
              </a:ext>
            </a:extLst>
          </p:cNvPr>
          <p:cNvSpPr>
            <a:spLocks noGrp="1"/>
          </p:cNvSpPr>
          <p:nvPr>
            <p:ph type="dt" sz="half" idx="10"/>
          </p:nvPr>
        </p:nvSpPr>
        <p:spPr/>
        <p:txBody>
          <a:bodyPr/>
          <a:lstStyle/>
          <a:p>
            <a:fld id="{22F2A30D-1C09-413F-AAB1-38F366000715}" type="datetime2">
              <a:rPr lang="en-US" smtClean="0"/>
              <a:t>Tuesday, September 5, 2023</a:t>
            </a:fld>
            <a:endParaRPr lang="en-US"/>
          </a:p>
        </p:txBody>
      </p:sp>
      <p:sp>
        <p:nvSpPr>
          <p:cNvPr id="4" name="Footer Placeholder 3">
            <a:extLst>
              <a:ext uri="{FF2B5EF4-FFF2-40B4-BE49-F238E27FC236}">
                <a16:creationId xmlns:a16="http://schemas.microsoft.com/office/drawing/2014/main" id="{C1D15C06-3E54-699A-ADE0-53A74AB83B5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7A25706-C55A-9293-E1D3-FE04F70A2AD1}"/>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072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53DA-19EA-C1D7-4C41-D491F98AD7C7}"/>
              </a:ext>
            </a:extLst>
          </p:cNvPr>
          <p:cNvSpPr>
            <a:spLocks noGrp="1"/>
          </p:cNvSpPr>
          <p:nvPr>
            <p:ph type="dt" sz="half" idx="10"/>
          </p:nvPr>
        </p:nvSpPr>
        <p:spPr/>
        <p:txBody>
          <a:bodyPr/>
          <a:lstStyle/>
          <a:p>
            <a:fld id="{6DB82B9C-D65E-4F64-95C3-B10F3B00F0D9}" type="datetime2">
              <a:rPr lang="en-US" smtClean="0"/>
              <a:t>Tuesday, September 5, 2023</a:t>
            </a:fld>
            <a:endParaRPr lang="en-US"/>
          </a:p>
        </p:txBody>
      </p:sp>
      <p:sp>
        <p:nvSpPr>
          <p:cNvPr id="3" name="Footer Placeholder 2">
            <a:extLst>
              <a:ext uri="{FF2B5EF4-FFF2-40B4-BE49-F238E27FC236}">
                <a16:creationId xmlns:a16="http://schemas.microsoft.com/office/drawing/2014/main" id="{29295137-CA1E-7808-BBA9-A6505917D3E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33B6881-766D-71E3-EC90-A48D8221EC9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165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6E6A-76EA-3170-6EE0-414F10E0F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AC5D5D3-F765-3EE5-5DA0-FB4FC8B3D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7688FD-3A78-9478-83B6-2EC62C3C5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6C074-6B6B-1CF7-A619-D0A707A5D332}"/>
              </a:ext>
            </a:extLst>
          </p:cNvPr>
          <p:cNvSpPr>
            <a:spLocks noGrp="1"/>
          </p:cNvSpPr>
          <p:nvPr>
            <p:ph type="dt" sz="half" idx="10"/>
          </p:nvPr>
        </p:nvSpPr>
        <p:spPr/>
        <p:txBody>
          <a:bodyPr/>
          <a:lstStyle/>
          <a:p>
            <a:fld id="{B7F5FDCC-6AAC-4A08-B9E0-3793AB5E64C3}" type="datetime2">
              <a:rPr lang="en-US" smtClean="0"/>
              <a:t>Tuesday, September 5, 2023</a:t>
            </a:fld>
            <a:endParaRPr lang="en-US"/>
          </a:p>
        </p:txBody>
      </p:sp>
      <p:sp>
        <p:nvSpPr>
          <p:cNvPr id="6" name="Footer Placeholder 5">
            <a:extLst>
              <a:ext uri="{FF2B5EF4-FFF2-40B4-BE49-F238E27FC236}">
                <a16:creationId xmlns:a16="http://schemas.microsoft.com/office/drawing/2014/main" id="{5A214571-073E-F2C1-EB17-566F6AD67B8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A19DC1B-5C78-0B95-132A-2F242B9C311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801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CAB2-43EA-FA69-FEC7-0989AA574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B8483E-3DAA-2E67-05C2-85932FA62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10ECDE-2AA6-0C29-7D72-848A06AA8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44887-EB37-74CF-6099-BF332FA1E44B}"/>
              </a:ext>
            </a:extLst>
          </p:cNvPr>
          <p:cNvSpPr>
            <a:spLocks noGrp="1"/>
          </p:cNvSpPr>
          <p:nvPr>
            <p:ph type="dt" sz="half" idx="10"/>
          </p:nvPr>
        </p:nvSpPr>
        <p:spPr/>
        <p:txBody>
          <a:bodyPr/>
          <a:lstStyle/>
          <a:p>
            <a:fld id="{349FE94D-439C-40F1-900E-BC07940E3988}" type="datetime2">
              <a:rPr lang="en-US" smtClean="0"/>
              <a:t>Tuesday, September 5, 2023</a:t>
            </a:fld>
            <a:endParaRPr lang="en-US"/>
          </a:p>
        </p:txBody>
      </p:sp>
      <p:sp>
        <p:nvSpPr>
          <p:cNvPr id="6" name="Footer Placeholder 5">
            <a:extLst>
              <a:ext uri="{FF2B5EF4-FFF2-40B4-BE49-F238E27FC236}">
                <a16:creationId xmlns:a16="http://schemas.microsoft.com/office/drawing/2014/main" id="{8D1121BB-6FD2-2A38-72A3-AF902E7991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5600E35-8904-C96B-B8A7-7D1CED483E0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2607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4CD0E-493E-F265-D427-3BD29B90D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1DD15C-611F-C991-89C7-A231DA7C7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88C766-FEE3-DA6D-E745-69C576503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Tuesday, September 5, 2023</a:t>
            </a:fld>
            <a:endParaRPr lang="en-US" dirty="0"/>
          </a:p>
        </p:txBody>
      </p:sp>
      <p:sp>
        <p:nvSpPr>
          <p:cNvPr id="5" name="Footer Placeholder 4">
            <a:extLst>
              <a:ext uri="{FF2B5EF4-FFF2-40B4-BE49-F238E27FC236}">
                <a16:creationId xmlns:a16="http://schemas.microsoft.com/office/drawing/2014/main" id="{C0630707-5058-A697-13EF-A37BD9C9E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27E9591-4B09-5EDD-B9D0-CE50F48A7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1915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nsensus.ap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bateai.org/debat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ai.com/blog/teaching-with-ai"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liki.ai/"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nkedin.com/pulse/assessing-learning-processes-instead-artefacts-wont-easy-lod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andfonline.com/doi/abs/10.1080/00461520.2022.2051513?journalCode=hedp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aide.ai/app/generator"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magicschool.ai/tool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3CE2E7-A1B3-45AD-53C8-8C1C47E47951}"/>
              </a:ext>
            </a:extLst>
          </p:cNvPr>
          <p:cNvPicPr>
            <a:picLocks noChangeAspect="1"/>
          </p:cNvPicPr>
          <p:nvPr/>
        </p:nvPicPr>
        <p:blipFill rotWithShape="1">
          <a:blip r:embed="rId2"/>
          <a:srcRect t="2584" r="24160" b="6507"/>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37B029-34D0-1A94-EA87-6E69741D2D1D}"/>
              </a:ext>
            </a:extLst>
          </p:cNvPr>
          <p:cNvSpPr>
            <a:spLocks noGrp="1"/>
          </p:cNvSpPr>
          <p:nvPr>
            <p:ph type="ctrTitle"/>
          </p:nvPr>
        </p:nvSpPr>
        <p:spPr>
          <a:xfrm>
            <a:off x="477981" y="1122363"/>
            <a:ext cx="4023360" cy="3204134"/>
          </a:xfrm>
        </p:spPr>
        <p:txBody>
          <a:bodyPr anchor="b">
            <a:normAutofit/>
          </a:bodyPr>
          <a:lstStyle/>
          <a:p>
            <a:pPr algn="l"/>
            <a:r>
              <a:rPr lang="en-US" sz="4800" dirty="0">
                <a:latin typeface="Segoe UI Light" panose="020B0502040204020203" pitchFamily="34" charset="0"/>
                <a:cs typeface="Segoe UI Light" panose="020B0502040204020203" pitchFamily="34" charset="0"/>
              </a:rPr>
              <a:t>AI in Education</a:t>
            </a:r>
            <a:endParaRPr lang="en-AU" sz="4800" dirty="0">
              <a:latin typeface="Segoe UI Light" panose="020B0502040204020203" pitchFamily="34" charset="0"/>
              <a:cs typeface="Segoe UI Light" panose="020B0502040204020203" pitchFamily="34" charset="0"/>
            </a:endParaRPr>
          </a:p>
        </p:txBody>
      </p:sp>
      <p:sp>
        <p:nvSpPr>
          <p:cNvPr id="3" name="Subtitle 2">
            <a:extLst>
              <a:ext uri="{FF2B5EF4-FFF2-40B4-BE49-F238E27FC236}">
                <a16:creationId xmlns:a16="http://schemas.microsoft.com/office/drawing/2014/main" id="{E1BF7970-1D85-4E9B-AFE0-2A705C3DF0D6}"/>
              </a:ext>
            </a:extLst>
          </p:cNvPr>
          <p:cNvSpPr>
            <a:spLocks noGrp="1"/>
          </p:cNvSpPr>
          <p:nvPr>
            <p:ph type="subTitle" idx="1"/>
          </p:nvPr>
        </p:nvSpPr>
        <p:spPr>
          <a:xfrm>
            <a:off x="477980" y="4872922"/>
            <a:ext cx="4023359" cy="1208141"/>
          </a:xfrm>
        </p:spPr>
        <p:txBody>
          <a:bodyPr>
            <a:normAutofit/>
          </a:bodyPr>
          <a:lstStyle/>
          <a:p>
            <a:pPr algn="l"/>
            <a:r>
              <a:rPr lang="en-US" sz="2000" dirty="0"/>
              <a:t>Part 4 (</a:t>
            </a:r>
            <a:r>
              <a:rPr lang="en-US" sz="2000" dirty="0" err="1"/>
              <a:t>Edutech</a:t>
            </a:r>
            <a:r>
              <a:rPr lang="en-US" sz="2000" dirty="0"/>
              <a:t> edition)</a:t>
            </a:r>
            <a:endParaRPr lang="en-AU" sz="2000" dirty="0"/>
          </a:p>
        </p:txBody>
      </p:sp>
      <p:sp>
        <p:nvSpPr>
          <p:cNvPr id="1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74E47-3F62-DEEE-89C8-C9CCE51AB29C}"/>
              </a:ext>
            </a:extLst>
          </p:cNvPr>
          <p:cNvSpPr txBox="1"/>
          <p:nvPr/>
        </p:nvSpPr>
        <p:spPr>
          <a:xfrm>
            <a:off x="3047343" y="406541"/>
            <a:ext cx="6097314" cy="369332"/>
          </a:xfrm>
          <a:prstGeom prst="rect">
            <a:avLst/>
          </a:prstGeom>
          <a:noFill/>
        </p:spPr>
        <p:txBody>
          <a:bodyPr wrap="square">
            <a:spAutoFit/>
          </a:bodyPr>
          <a:lstStyle/>
          <a:p>
            <a:pPr algn="ctr"/>
            <a:r>
              <a:rPr lang="en-AU" dirty="0">
                <a:hlinkClick r:id="rId2"/>
              </a:rPr>
              <a:t>https://consensus.app</a:t>
            </a:r>
            <a:endParaRPr lang="en-AU" dirty="0"/>
          </a:p>
        </p:txBody>
      </p:sp>
      <p:pic>
        <p:nvPicPr>
          <p:cNvPr id="4" name="Picture 3">
            <a:extLst>
              <a:ext uri="{FF2B5EF4-FFF2-40B4-BE49-F238E27FC236}">
                <a16:creationId xmlns:a16="http://schemas.microsoft.com/office/drawing/2014/main" id="{B1A38796-6367-9AA9-30D6-5A64A8E988DE}"/>
              </a:ext>
            </a:extLst>
          </p:cNvPr>
          <p:cNvPicPr>
            <a:picLocks noChangeAspect="1"/>
          </p:cNvPicPr>
          <p:nvPr/>
        </p:nvPicPr>
        <p:blipFill>
          <a:blip r:embed="rId3"/>
          <a:stretch>
            <a:fillRect/>
          </a:stretch>
        </p:blipFill>
        <p:spPr>
          <a:xfrm>
            <a:off x="1110155" y="1098002"/>
            <a:ext cx="9969062" cy="5607597"/>
          </a:xfrm>
          <a:prstGeom prst="rect">
            <a:avLst/>
          </a:prstGeom>
        </p:spPr>
      </p:pic>
    </p:spTree>
    <p:extLst>
      <p:ext uri="{BB962C8B-B14F-4D97-AF65-F5344CB8AC3E}">
        <p14:creationId xmlns:p14="http://schemas.microsoft.com/office/powerpoint/2010/main" val="266087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74E47-3F62-DEEE-89C8-C9CCE51AB29C}"/>
              </a:ext>
            </a:extLst>
          </p:cNvPr>
          <p:cNvSpPr txBox="1"/>
          <p:nvPr/>
        </p:nvSpPr>
        <p:spPr>
          <a:xfrm>
            <a:off x="3047343" y="406541"/>
            <a:ext cx="6097314" cy="369332"/>
          </a:xfrm>
          <a:prstGeom prst="rect">
            <a:avLst/>
          </a:prstGeom>
          <a:noFill/>
        </p:spPr>
        <p:txBody>
          <a:bodyPr wrap="square">
            <a:spAutoFit/>
          </a:bodyPr>
          <a:lstStyle/>
          <a:p>
            <a:pPr algn="ctr"/>
            <a:r>
              <a:rPr lang="en-AU" dirty="0">
                <a:hlinkClick r:id="rId2"/>
              </a:rPr>
              <a:t>https://debateai.org/debate</a:t>
            </a:r>
            <a:endParaRPr lang="en-AU" dirty="0"/>
          </a:p>
        </p:txBody>
      </p:sp>
      <p:pic>
        <p:nvPicPr>
          <p:cNvPr id="5" name="Picture 4">
            <a:extLst>
              <a:ext uri="{FF2B5EF4-FFF2-40B4-BE49-F238E27FC236}">
                <a16:creationId xmlns:a16="http://schemas.microsoft.com/office/drawing/2014/main" id="{40B61EE1-51BD-A31C-770D-9097ADEC0240}"/>
              </a:ext>
            </a:extLst>
          </p:cNvPr>
          <p:cNvPicPr>
            <a:picLocks noChangeAspect="1"/>
          </p:cNvPicPr>
          <p:nvPr/>
        </p:nvPicPr>
        <p:blipFill>
          <a:blip r:embed="rId3"/>
          <a:stretch>
            <a:fillRect/>
          </a:stretch>
        </p:blipFill>
        <p:spPr>
          <a:xfrm>
            <a:off x="2983956" y="1016541"/>
            <a:ext cx="6224087" cy="5841459"/>
          </a:xfrm>
          <a:prstGeom prst="rect">
            <a:avLst/>
          </a:prstGeom>
        </p:spPr>
      </p:pic>
    </p:spTree>
    <p:extLst>
      <p:ext uri="{BB962C8B-B14F-4D97-AF65-F5344CB8AC3E}">
        <p14:creationId xmlns:p14="http://schemas.microsoft.com/office/powerpoint/2010/main" val="233231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74E47-3F62-DEEE-89C8-C9CCE51AB29C}"/>
              </a:ext>
            </a:extLst>
          </p:cNvPr>
          <p:cNvSpPr txBox="1"/>
          <p:nvPr/>
        </p:nvSpPr>
        <p:spPr>
          <a:xfrm>
            <a:off x="3047343" y="406541"/>
            <a:ext cx="6097314" cy="369332"/>
          </a:xfrm>
          <a:prstGeom prst="rect">
            <a:avLst/>
          </a:prstGeom>
          <a:noFill/>
        </p:spPr>
        <p:txBody>
          <a:bodyPr wrap="square">
            <a:spAutoFit/>
          </a:bodyPr>
          <a:lstStyle/>
          <a:p>
            <a:pPr algn="ctr"/>
            <a:r>
              <a:rPr lang="en-AU" dirty="0">
                <a:hlinkClick r:id="rId2"/>
              </a:rPr>
              <a:t>https://openai.com/blog/teaching-with-ai</a:t>
            </a:r>
            <a:endParaRPr lang="en-AU" dirty="0"/>
          </a:p>
        </p:txBody>
      </p:sp>
      <p:pic>
        <p:nvPicPr>
          <p:cNvPr id="4" name="Picture 3">
            <a:extLst>
              <a:ext uri="{FF2B5EF4-FFF2-40B4-BE49-F238E27FC236}">
                <a16:creationId xmlns:a16="http://schemas.microsoft.com/office/drawing/2014/main" id="{47BE9F60-3FAC-DEB6-40F8-654E22F978BA}"/>
              </a:ext>
            </a:extLst>
          </p:cNvPr>
          <p:cNvPicPr>
            <a:picLocks noChangeAspect="1"/>
          </p:cNvPicPr>
          <p:nvPr/>
        </p:nvPicPr>
        <p:blipFill>
          <a:blip r:embed="rId3"/>
          <a:stretch>
            <a:fillRect/>
          </a:stretch>
        </p:blipFill>
        <p:spPr>
          <a:xfrm>
            <a:off x="2330622" y="1091683"/>
            <a:ext cx="7530756" cy="5470848"/>
          </a:xfrm>
          <a:prstGeom prst="rect">
            <a:avLst/>
          </a:prstGeom>
        </p:spPr>
      </p:pic>
    </p:spTree>
    <p:extLst>
      <p:ext uri="{BB962C8B-B14F-4D97-AF65-F5344CB8AC3E}">
        <p14:creationId xmlns:p14="http://schemas.microsoft.com/office/powerpoint/2010/main" val="210331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74E47-3F62-DEEE-89C8-C9CCE51AB29C}"/>
              </a:ext>
            </a:extLst>
          </p:cNvPr>
          <p:cNvSpPr txBox="1"/>
          <p:nvPr/>
        </p:nvSpPr>
        <p:spPr>
          <a:xfrm>
            <a:off x="3047343" y="406541"/>
            <a:ext cx="6097314" cy="369332"/>
          </a:xfrm>
          <a:prstGeom prst="rect">
            <a:avLst/>
          </a:prstGeom>
          <a:noFill/>
        </p:spPr>
        <p:txBody>
          <a:bodyPr wrap="square">
            <a:spAutoFit/>
          </a:bodyPr>
          <a:lstStyle/>
          <a:p>
            <a:pPr algn="ctr"/>
            <a:r>
              <a:rPr lang="en-AU" dirty="0">
                <a:hlinkClick r:id="rId2"/>
              </a:rPr>
              <a:t>https://fliki.ai</a:t>
            </a:r>
            <a:endParaRPr lang="en-AU" dirty="0"/>
          </a:p>
        </p:txBody>
      </p:sp>
      <p:pic>
        <p:nvPicPr>
          <p:cNvPr id="5" name="Picture 4">
            <a:extLst>
              <a:ext uri="{FF2B5EF4-FFF2-40B4-BE49-F238E27FC236}">
                <a16:creationId xmlns:a16="http://schemas.microsoft.com/office/drawing/2014/main" id="{5ED2C850-0F4E-B9F9-98B0-1888AC5316AE}"/>
              </a:ext>
            </a:extLst>
          </p:cNvPr>
          <p:cNvPicPr>
            <a:picLocks noChangeAspect="1"/>
          </p:cNvPicPr>
          <p:nvPr/>
        </p:nvPicPr>
        <p:blipFill>
          <a:blip r:embed="rId3"/>
          <a:stretch>
            <a:fillRect/>
          </a:stretch>
        </p:blipFill>
        <p:spPr>
          <a:xfrm>
            <a:off x="2629880" y="858416"/>
            <a:ext cx="6932239" cy="5822302"/>
          </a:xfrm>
          <a:prstGeom prst="rect">
            <a:avLst/>
          </a:prstGeom>
        </p:spPr>
      </p:pic>
    </p:spTree>
    <p:extLst>
      <p:ext uri="{BB962C8B-B14F-4D97-AF65-F5344CB8AC3E}">
        <p14:creationId xmlns:p14="http://schemas.microsoft.com/office/powerpoint/2010/main" val="16574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F1098-872B-BA70-B932-6604F2172EE9}"/>
              </a:ext>
            </a:extLst>
          </p:cNvPr>
          <p:cNvSpPr>
            <a:spLocks noGrp="1"/>
          </p:cNvSpPr>
          <p:nvPr>
            <p:ph type="title"/>
          </p:nvPr>
        </p:nvSpPr>
        <p:spPr>
          <a:xfrm>
            <a:off x="640080" y="325369"/>
            <a:ext cx="4368602" cy="1956841"/>
          </a:xfrm>
        </p:spPr>
        <p:txBody>
          <a:bodyPr anchor="b">
            <a:normAutofit/>
          </a:bodyPr>
          <a:lstStyle/>
          <a:p>
            <a:r>
              <a:rPr lang="en-US" sz="5400" dirty="0"/>
              <a:t>Tertiary </a:t>
            </a:r>
            <a:br>
              <a:rPr lang="en-US" sz="5400" dirty="0"/>
            </a:br>
            <a:r>
              <a:rPr lang="en-US" sz="5400" dirty="0"/>
              <a:t>Future Focus</a:t>
            </a:r>
            <a:endParaRPr lang="en-AU" sz="5400" dirty="0"/>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95EA5C-0C5C-FA7F-FB75-D04D3E28C7B2}"/>
              </a:ext>
            </a:extLst>
          </p:cNvPr>
          <p:cNvSpPr>
            <a:spLocks noGrp="1"/>
          </p:cNvSpPr>
          <p:nvPr>
            <p:ph idx="1"/>
          </p:nvPr>
        </p:nvSpPr>
        <p:spPr>
          <a:xfrm>
            <a:off x="640080" y="2872898"/>
            <a:ext cx="4243589" cy="3780149"/>
          </a:xfrm>
        </p:spPr>
        <p:txBody>
          <a:bodyPr>
            <a:normAutofit fontScale="77500" lnSpcReduction="20000"/>
          </a:bodyPr>
          <a:lstStyle/>
          <a:p>
            <a:pPr marL="0" indent="0">
              <a:buNone/>
            </a:pPr>
            <a:r>
              <a:rPr lang="en-US" sz="2200" dirty="0">
                <a:hlinkClick r:id="rId2"/>
              </a:rPr>
              <a:t>Assessing Process not Product</a:t>
            </a:r>
            <a:endParaRPr lang="en-US" sz="2200" dirty="0"/>
          </a:p>
          <a:p>
            <a:pPr marL="0" indent="0">
              <a:buNone/>
            </a:pPr>
            <a:endParaRPr lang="en-US" sz="2200" dirty="0"/>
          </a:p>
          <a:p>
            <a:pPr marL="0" indent="0" algn="l" fontAlgn="auto">
              <a:buNone/>
            </a:pPr>
            <a:r>
              <a:rPr lang="en-US" sz="1800" b="1" i="0" dirty="0">
                <a:effectLst/>
                <a:latin typeface="-apple-system"/>
              </a:rPr>
              <a:t>Conclusion</a:t>
            </a:r>
            <a:endParaRPr lang="en-US" sz="1800" b="0" i="0" dirty="0">
              <a:effectLst/>
              <a:latin typeface="-apple-system"/>
            </a:endParaRPr>
          </a:p>
          <a:p>
            <a:pPr marL="0" indent="0" algn="l" fontAlgn="auto">
              <a:buNone/>
            </a:pPr>
            <a:r>
              <a:rPr lang="en-US" sz="1800" b="0" i="1" dirty="0">
                <a:effectLst/>
                <a:latin typeface="-apple-system"/>
              </a:rPr>
              <a:t>While it seems increasingly like we have no choice, transitioning assessment approaches from focusing on outcomes and artefacts to learning processes is a complex, resource-intensive task. While some established assessment approaches already do the work of providing insight into learning processes, many critical questions remain unanswered about how to implement this transition, particularly at scale. The difficulty perhaps explains the delay in the adoption of approaches with great potential like stealth assessment. With generative AI now placing significant doubt on artefacts as a core means of inferring student learning, it appears unavoidable that we must take this difficult road towards assessing learning processes and trajectories. How we do so and what role technology (including but not only AI) will play in this process remain open questions that will need to be answered.</a:t>
            </a:r>
          </a:p>
          <a:p>
            <a:pPr marL="0" indent="0">
              <a:buNone/>
            </a:pPr>
            <a:endParaRPr lang="en-AU" sz="2200" dirty="0"/>
          </a:p>
        </p:txBody>
      </p:sp>
      <p:pic>
        <p:nvPicPr>
          <p:cNvPr id="5" name="Picture 4" descr="A person with glasses and a brain&#10;&#10;Description automatically generated with medium confidence">
            <a:extLst>
              <a:ext uri="{FF2B5EF4-FFF2-40B4-BE49-F238E27FC236}">
                <a16:creationId xmlns:a16="http://schemas.microsoft.com/office/drawing/2014/main" id="{93465210-376E-4932-82F4-4B5BFC48BBA7}"/>
              </a:ext>
            </a:extLst>
          </p:cNvPr>
          <p:cNvPicPr>
            <a:picLocks noChangeAspect="1"/>
          </p:cNvPicPr>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89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F1098-872B-BA70-B932-6604F2172EE9}"/>
              </a:ext>
            </a:extLst>
          </p:cNvPr>
          <p:cNvSpPr>
            <a:spLocks noGrp="1"/>
          </p:cNvSpPr>
          <p:nvPr>
            <p:ph type="title"/>
          </p:nvPr>
        </p:nvSpPr>
        <p:spPr>
          <a:xfrm>
            <a:off x="640080" y="325369"/>
            <a:ext cx="4368602" cy="1956841"/>
          </a:xfrm>
        </p:spPr>
        <p:txBody>
          <a:bodyPr anchor="b">
            <a:normAutofit/>
          </a:bodyPr>
          <a:lstStyle/>
          <a:p>
            <a:r>
              <a:rPr lang="en-US" sz="5400" dirty="0"/>
              <a:t>Tertiary </a:t>
            </a:r>
            <a:br>
              <a:rPr lang="en-US" sz="5400" dirty="0"/>
            </a:br>
            <a:r>
              <a:rPr lang="en-US" sz="5400" dirty="0"/>
              <a:t>Future Focus</a:t>
            </a:r>
            <a:endParaRPr lang="en-AU" sz="5400" dirty="0"/>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95EA5C-0C5C-FA7F-FB75-D04D3E28C7B2}"/>
              </a:ext>
            </a:extLst>
          </p:cNvPr>
          <p:cNvSpPr>
            <a:spLocks noGrp="1"/>
          </p:cNvSpPr>
          <p:nvPr>
            <p:ph idx="1"/>
          </p:nvPr>
        </p:nvSpPr>
        <p:spPr>
          <a:xfrm>
            <a:off x="640080" y="2872898"/>
            <a:ext cx="11120996" cy="3780149"/>
          </a:xfrm>
        </p:spPr>
        <p:txBody>
          <a:bodyPr>
            <a:normAutofit/>
          </a:bodyPr>
          <a:lstStyle/>
          <a:p>
            <a:pPr marL="0" indent="0">
              <a:buNone/>
            </a:pPr>
            <a:r>
              <a:rPr lang="en-US" sz="2200" dirty="0">
                <a:hlinkClick r:id="rId2"/>
              </a:rPr>
              <a:t>Pillars of online pedagogy: A framework for teaching in online learning environments</a:t>
            </a:r>
            <a:endParaRPr lang="en-US" sz="2200" dirty="0"/>
          </a:p>
          <a:p>
            <a:pPr marL="0" indent="0">
              <a:buNone/>
            </a:pPr>
            <a:endParaRPr lang="en-US" sz="3200" dirty="0"/>
          </a:p>
          <a:p>
            <a:pPr marL="0" indent="0">
              <a:buNone/>
            </a:pPr>
            <a:r>
              <a:rPr lang="en-US" sz="3200" dirty="0"/>
              <a:t>Pillar 1: Relationships and community</a:t>
            </a:r>
            <a:br>
              <a:rPr lang="en-US" sz="3200" dirty="0"/>
            </a:br>
            <a:r>
              <a:rPr lang="en-US" sz="3200" dirty="0"/>
              <a:t>Pillar 2: Active learning</a:t>
            </a:r>
            <a:br>
              <a:rPr lang="en-US" sz="3200" dirty="0"/>
            </a:br>
            <a:r>
              <a:rPr lang="en-US" sz="3200" dirty="0"/>
              <a:t>Pillar 3: Leverage learner agency</a:t>
            </a:r>
            <a:br>
              <a:rPr lang="en-US" sz="3200" dirty="0"/>
            </a:br>
            <a:r>
              <a:rPr lang="en-US" sz="3200" dirty="0"/>
              <a:t>Pillar 4: Embrace mastery learning</a:t>
            </a:r>
            <a:br>
              <a:rPr lang="en-US" sz="3200" dirty="0"/>
            </a:br>
            <a:r>
              <a:rPr lang="en-US" sz="3200" dirty="0"/>
              <a:t>Pillar 5: </a:t>
            </a:r>
            <a:r>
              <a:rPr lang="en-US" sz="3200" dirty="0" err="1"/>
              <a:t>Personalise</a:t>
            </a:r>
            <a:r>
              <a:rPr lang="en-US" sz="3200" dirty="0"/>
              <a:t> the learning</a:t>
            </a:r>
            <a:endParaRPr lang="en-AU" sz="3200" dirty="0"/>
          </a:p>
        </p:txBody>
      </p:sp>
      <p:pic>
        <p:nvPicPr>
          <p:cNvPr id="6" name="Picture 5">
            <a:extLst>
              <a:ext uri="{FF2B5EF4-FFF2-40B4-BE49-F238E27FC236}">
                <a16:creationId xmlns:a16="http://schemas.microsoft.com/office/drawing/2014/main" id="{16FBCD9A-23C0-39AA-0178-8F40F4BBDF96}"/>
              </a:ext>
            </a:extLst>
          </p:cNvPr>
          <p:cNvPicPr>
            <a:picLocks noChangeAspect="1"/>
          </p:cNvPicPr>
          <p:nvPr/>
        </p:nvPicPr>
        <p:blipFill>
          <a:blip r:embed="rId3"/>
          <a:stretch>
            <a:fillRect/>
          </a:stretch>
        </p:blipFill>
        <p:spPr>
          <a:xfrm>
            <a:off x="5008682" y="887536"/>
            <a:ext cx="6909065" cy="1863546"/>
          </a:xfrm>
          <a:prstGeom prst="rect">
            <a:avLst/>
          </a:prstGeom>
        </p:spPr>
      </p:pic>
    </p:spTree>
    <p:extLst>
      <p:ext uri="{BB962C8B-B14F-4D97-AF65-F5344CB8AC3E}">
        <p14:creationId xmlns:p14="http://schemas.microsoft.com/office/powerpoint/2010/main" val="34429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EC2C2-8D65-1214-D8B7-B6838F7482E8}"/>
              </a:ext>
            </a:extLst>
          </p:cNvPr>
          <p:cNvPicPr>
            <a:picLocks noChangeAspect="1"/>
          </p:cNvPicPr>
          <p:nvPr/>
        </p:nvPicPr>
        <p:blipFill>
          <a:blip r:embed="rId2"/>
          <a:stretch>
            <a:fillRect/>
          </a:stretch>
        </p:blipFill>
        <p:spPr>
          <a:xfrm>
            <a:off x="1365780" y="-74645"/>
            <a:ext cx="9460439" cy="6932645"/>
          </a:xfrm>
          <a:prstGeom prst="rect">
            <a:avLst/>
          </a:prstGeom>
        </p:spPr>
      </p:pic>
    </p:spTree>
    <p:extLst>
      <p:ext uri="{BB962C8B-B14F-4D97-AF65-F5344CB8AC3E}">
        <p14:creationId xmlns:p14="http://schemas.microsoft.com/office/powerpoint/2010/main" val="314082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541F-7D15-CBD4-D251-027F74C485FD}"/>
              </a:ext>
            </a:extLst>
          </p:cNvPr>
          <p:cNvSpPr>
            <a:spLocks noGrp="1"/>
          </p:cNvSpPr>
          <p:nvPr>
            <p:ph type="title"/>
          </p:nvPr>
        </p:nvSpPr>
        <p:spPr/>
        <p:txBody>
          <a:bodyPr/>
          <a:lstStyle/>
          <a:p>
            <a:r>
              <a:rPr lang="en-US" dirty="0"/>
              <a:t>Resources from </a:t>
            </a:r>
            <a:r>
              <a:rPr lang="en-US" dirty="0" err="1"/>
              <a:t>Edutech</a:t>
            </a:r>
            <a:endParaRPr lang="en-AU" dirty="0"/>
          </a:p>
        </p:txBody>
      </p:sp>
      <p:sp>
        <p:nvSpPr>
          <p:cNvPr id="3" name="Text Placeholder 2">
            <a:extLst>
              <a:ext uri="{FF2B5EF4-FFF2-40B4-BE49-F238E27FC236}">
                <a16:creationId xmlns:a16="http://schemas.microsoft.com/office/drawing/2014/main" id="{2FD62748-AED1-B8DA-548B-50E35CC63DF2}"/>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5723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48E-4BC3-2995-0CF3-90B70CE7EA11}"/>
              </a:ext>
            </a:extLst>
          </p:cNvPr>
          <p:cNvSpPr>
            <a:spLocks noGrp="1"/>
          </p:cNvSpPr>
          <p:nvPr>
            <p:ph type="title"/>
          </p:nvPr>
        </p:nvSpPr>
        <p:spPr/>
        <p:txBody>
          <a:bodyPr/>
          <a:lstStyle/>
          <a:p>
            <a:r>
              <a:rPr lang="en-US" dirty="0"/>
              <a:t>Pedagogical Prompting</a:t>
            </a:r>
            <a:endParaRPr lang="en-AU" dirty="0"/>
          </a:p>
        </p:txBody>
      </p:sp>
      <p:sp>
        <p:nvSpPr>
          <p:cNvPr id="3" name="Content Placeholder 2">
            <a:extLst>
              <a:ext uri="{FF2B5EF4-FFF2-40B4-BE49-F238E27FC236}">
                <a16:creationId xmlns:a16="http://schemas.microsoft.com/office/drawing/2014/main" id="{197D00BE-124A-53FC-4C87-C5630F0E2A25}"/>
              </a:ext>
            </a:extLst>
          </p:cNvPr>
          <p:cNvSpPr>
            <a:spLocks noGrp="1"/>
          </p:cNvSpPr>
          <p:nvPr>
            <p:ph idx="1"/>
          </p:nvPr>
        </p:nvSpPr>
        <p:spPr/>
        <p:txBody>
          <a:bodyPr/>
          <a:lstStyle/>
          <a:p>
            <a:pPr marL="0" indent="0">
              <a:buNone/>
            </a:pPr>
            <a:r>
              <a:rPr lang="en-US" dirty="0"/>
              <a:t>Coach Prompting</a:t>
            </a:r>
          </a:p>
          <a:p>
            <a:r>
              <a:rPr lang="en-US" dirty="0"/>
              <a:t>Role and Goal</a:t>
            </a:r>
          </a:p>
          <a:p>
            <a:pPr lvl="1"/>
            <a:r>
              <a:rPr lang="en-US" dirty="0"/>
              <a:t>﻿﻿You are a friendly and positive coaching service that helps students reflect on topics, learning processes and guides them towards self-discovery</a:t>
            </a:r>
          </a:p>
          <a:p>
            <a:pPr lvl="1"/>
            <a:r>
              <a:rPr lang="en-US" dirty="0"/>
              <a:t>﻿﻿You explain your role as a coach and define the goal of any interaction is in the development of the user’s learned and retained knowledge.</a:t>
            </a:r>
          </a:p>
          <a:p>
            <a:pPr lvl="1"/>
            <a:r>
              <a:rPr lang="en-US" dirty="0"/>
              <a:t>﻿﻿You are friendly, helpful and safe</a:t>
            </a:r>
            <a:endParaRPr lang="en-AU" dirty="0"/>
          </a:p>
        </p:txBody>
      </p:sp>
    </p:spTree>
    <p:extLst>
      <p:ext uri="{BB962C8B-B14F-4D97-AF65-F5344CB8AC3E}">
        <p14:creationId xmlns:p14="http://schemas.microsoft.com/office/powerpoint/2010/main" val="351411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48E-4BC3-2995-0CF3-90B70CE7EA11}"/>
              </a:ext>
            </a:extLst>
          </p:cNvPr>
          <p:cNvSpPr>
            <a:spLocks noGrp="1"/>
          </p:cNvSpPr>
          <p:nvPr>
            <p:ph type="title"/>
          </p:nvPr>
        </p:nvSpPr>
        <p:spPr/>
        <p:txBody>
          <a:bodyPr/>
          <a:lstStyle/>
          <a:p>
            <a:r>
              <a:rPr lang="en-US" dirty="0"/>
              <a:t>Pedagogical Prompting</a:t>
            </a:r>
            <a:endParaRPr lang="en-AU" dirty="0"/>
          </a:p>
        </p:txBody>
      </p:sp>
      <p:sp>
        <p:nvSpPr>
          <p:cNvPr id="3" name="Content Placeholder 2">
            <a:extLst>
              <a:ext uri="{FF2B5EF4-FFF2-40B4-BE49-F238E27FC236}">
                <a16:creationId xmlns:a16="http://schemas.microsoft.com/office/drawing/2014/main" id="{197D00BE-124A-53FC-4C87-C5630F0E2A25}"/>
              </a:ext>
            </a:extLst>
          </p:cNvPr>
          <p:cNvSpPr>
            <a:spLocks noGrp="1"/>
          </p:cNvSpPr>
          <p:nvPr>
            <p:ph idx="1"/>
          </p:nvPr>
        </p:nvSpPr>
        <p:spPr/>
        <p:txBody>
          <a:bodyPr/>
          <a:lstStyle/>
          <a:p>
            <a:pPr marL="0" indent="0">
              <a:buNone/>
            </a:pPr>
            <a:r>
              <a:rPr lang="en-US" dirty="0"/>
              <a:t>Coach Prompting</a:t>
            </a:r>
          </a:p>
          <a:p>
            <a:r>
              <a:rPr lang="en-US" dirty="0"/>
              <a:t>Constraints &amp; Instructions</a:t>
            </a:r>
          </a:p>
          <a:p>
            <a:pPr lvl="1"/>
            <a:r>
              <a:rPr lang="en-US" dirty="0"/>
              <a:t>﻿﻿Only answer questions and discuss topic you have a complete grasp of</a:t>
            </a:r>
          </a:p>
          <a:p>
            <a:pPr lvl="1"/>
            <a:r>
              <a:rPr lang="en-US" dirty="0"/>
              <a:t>You “must refuse” to engage in argumentative discussion with the user</a:t>
            </a:r>
          </a:p>
          <a:p>
            <a:pPr lvl="1"/>
            <a:r>
              <a:rPr lang="en-US" dirty="0"/>
              <a:t>Explain concepts step by step, providing clear guidance and example.</a:t>
            </a:r>
          </a:p>
          <a:p>
            <a:pPr lvl="1"/>
            <a:endParaRPr lang="en-AU" dirty="0"/>
          </a:p>
        </p:txBody>
      </p:sp>
    </p:spTree>
    <p:extLst>
      <p:ext uri="{BB962C8B-B14F-4D97-AF65-F5344CB8AC3E}">
        <p14:creationId xmlns:p14="http://schemas.microsoft.com/office/powerpoint/2010/main" val="409944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48E-4BC3-2995-0CF3-90B70CE7EA11}"/>
              </a:ext>
            </a:extLst>
          </p:cNvPr>
          <p:cNvSpPr>
            <a:spLocks noGrp="1"/>
          </p:cNvSpPr>
          <p:nvPr>
            <p:ph type="title"/>
          </p:nvPr>
        </p:nvSpPr>
        <p:spPr/>
        <p:txBody>
          <a:bodyPr/>
          <a:lstStyle/>
          <a:p>
            <a:r>
              <a:rPr lang="en-US" dirty="0"/>
              <a:t>Pedagogical Prompting</a:t>
            </a:r>
            <a:endParaRPr lang="en-AU" dirty="0"/>
          </a:p>
        </p:txBody>
      </p:sp>
      <p:sp>
        <p:nvSpPr>
          <p:cNvPr id="3" name="Content Placeholder 2">
            <a:extLst>
              <a:ext uri="{FF2B5EF4-FFF2-40B4-BE49-F238E27FC236}">
                <a16:creationId xmlns:a16="http://schemas.microsoft.com/office/drawing/2014/main" id="{197D00BE-124A-53FC-4C87-C5630F0E2A25}"/>
              </a:ext>
            </a:extLst>
          </p:cNvPr>
          <p:cNvSpPr>
            <a:spLocks noGrp="1"/>
          </p:cNvSpPr>
          <p:nvPr>
            <p:ph idx="1"/>
          </p:nvPr>
        </p:nvSpPr>
        <p:spPr/>
        <p:txBody>
          <a:bodyPr/>
          <a:lstStyle/>
          <a:p>
            <a:pPr marL="0" indent="0">
              <a:buNone/>
            </a:pPr>
            <a:r>
              <a:rPr lang="en-US" dirty="0"/>
              <a:t>Coach Prompting</a:t>
            </a:r>
          </a:p>
          <a:p>
            <a:r>
              <a:rPr lang="en-US" dirty="0"/>
              <a:t>Obstacles and Critical Thinking</a:t>
            </a:r>
          </a:p>
          <a:p>
            <a:pPr lvl="1"/>
            <a:r>
              <a:rPr lang="en-US" dirty="0"/>
              <a:t>﻿﻿Discuss obstacles and engage the user in critical thinking to look at counterfactual positions and unconsidered alternative approaches</a:t>
            </a:r>
          </a:p>
          <a:p>
            <a:pPr lvl="1"/>
            <a:endParaRPr lang="en-US" dirty="0"/>
          </a:p>
          <a:p>
            <a:r>
              <a:rPr lang="en-US" dirty="0"/>
              <a:t>Direction and Instructions, Not Answers</a:t>
            </a:r>
          </a:p>
          <a:p>
            <a:pPr lvl="1"/>
            <a:r>
              <a:rPr lang="en-US" dirty="0"/>
              <a:t>Ask open ended questions one at a time, engage the user to explain concepts</a:t>
            </a:r>
          </a:p>
          <a:p>
            <a:pPr lvl="1"/>
            <a:r>
              <a:rPr lang="en-US" dirty="0"/>
              <a:t>Validate the users understanding of a concept through questioning</a:t>
            </a:r>
          </a:p>
        </p:txBody>
      </p:sp>
    </p:spTree>
    <p:extLst>
      <p:ext uri="{BB962C8B-B14F-4D97-AF65-F5344CB8AC3E}">
        <p14:creationId xmlns:p14="http://schemas.microsoft.com/office/powerpoint/2010/main" val="73288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4799-CED4-2B20-8D28-DCD50F887EA5}"/>
              </a:ext>
            </a:extLst>
          </p:cNvPr>
          <p:cNvSpPr>
            <a:spLocks noGrp="1"/>
          </p:cNvSpPr>
          <p:nvPr>
            <p:ph type="title"/>
          </p:nvPr>
        </p:nvSpPr>
        <p:spPr/>
        <p:txBody>
          <a:bodyPr/>
          <a:lstStyle/>
          <a:p>
            <a:r>
              <a:rPr lang="en-US" dirty="0"/>
              <a:t>AI As Adaptive Test Maker</a:t>
            </a:r>
            <a:endParaRPr lang="en-AU" dirty="0"/>
          </a:p>
        </p:txBody>
      </p:sp>
      <p:sp>
        <p:nvSpPr>
          <p:cNvPr id="3" name="Content Placeholder 2">
            <a:extLst>
              <a:ext uri="{FF2B5EF4-FFF2-40B4-BE49-F238E27FC236}">
                <a16:creationId xmlns:a16="http://schemas.microsoft.com/office/drawing/2014/main" id="{F341B602-5486-0368-53A2-A51796A93A98}"/>
              </a:ext>
            </a:extLst>
          </p:cNvPr>
          <p:cNvSpPr>
            <a:spLocks noGrp="1"/>
          </p:cNvSpPr>
          <p:nvPr>
            <p:ph idx="1"/>
          </p:nvPr>
        </p:nvSpPr>
        <p:spPr/>
        <p:txBody>
          <a:bodyPr/>
          <a:lstStyle/>
          <a:p>
            <a:pPr marL="0" indent="0">
              <a:buNone/>
            </a:pPr>
            <a:r>
              <a:rPr lang="en-US" b="0" i="0" dirty="0">
                <a:effectLst/>
                <a:latin typeface="Söhne"/>
              </a:rPr>
              <a:t>I would like you to respond as though you were creating test questions that </a:t>
            </a:r>
            <a:r>
              <a:rPr lang="en-US" dirty="0">
                <a:latin typeface="Söhne"/>
              </a:rPr>
              <a:t>a</a:t>
            </a:r>
            <a:r>
              <a:rPr lang="en-US" b="0" i="0" dirty="0">
                <a:effectLst/>
                <a:latin typeface="Söhne"/>
              </a:rPr>
              <a:t>re adaptive. That is, based on the response I give to a question you then create a question that confirms for you my level of understanding on a particular topic area or language skill. I would like you to continue the questioning until I ask you to stop and then report back to me on the conceptual ideas I need to further work on in order to further improve my understanding. </a:t>
            </a:r>
            <a:br>
              <a:rPr lang="en-US" b="0" i="0" dirty="0">
                <a:effectLst/>
                <a:latin typeface="Söhne"/>
              </a:rPr>
            </a:br>
            <a:br>
              <a:rPr lang="en-US" b="0" i="0" dirty="0">
                <a:effectLst/>
                <a:latin typeface="Söhne"/>
              </a:rPr>
            </a:br>
            <a:r>
              <a:rPr lang="en-US" b="0" i="0" dirty="0">
                <a:effectLst/>
                <a:latin typeface="Söhne"/>
              </a:rPr>
              <a:t>The topic I would like to assess {TOPIC AREA}. Do you understand?</a:t>
            </a:r>
            <a:endParaRPr lang="en-AU" dirty="0"/>
          </a:p>
        </p:txBody>
      </p:sp>
    </p:spTree>
    <p:extLst>
      <p:ext uri="{BB962C8B-B14F-4D97-AF65-F5344CB8AC3E}">
        <p14:creationId xmlns:p14="http://schemas.microsoft.com/office/powerpoint/2010/main" val="100869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3B22C-F0EF-7883-7B51-B6595E8ECF77}"/>
              </a:ext>
            </a:extLst>
          </p:cNvPr>
          <p:cNvPicPr>
            <a:picLocks noChangeAspect="1"/>
          </p:cNvPicPr>
          <p:nvPr/>
        </p:nvPicPr>
        <p:blipFill rotWithShape="1">
          <a:blip r:embed="rId2"/>
          <a:srcRect l="2662" t="3555"/>
          <a:stretch/>
        </p:blipFill>
        <p:spPr>
          <a:xfrm>
            <a:off x="1382394" y="1168400"/>
            <a:ext cx="9632453" cy="5689600"/>
          </a:xfrm>
          <a:prstGeom prst="rect">
            <a:avLst/>
          </a:prstGeom>
        </p:spPr>
      </p:pic>
      <p:sp>
        <p:nvSpPr>
          <p:cNvPr id="5" name="TextBox 4">
            <a:extLst>
              <a:ext uri="{FF2B5EF4-FFF2-40B4-BE49-F238E27FC236}">
                <a16:creationId xmlns:a16="http://schemas.microsoft.com/office/drawing/2014/main" id="{A19B6D9F-DF6A-230C-73B5-8A5E3F4B2FFA}"/>
              </a:ext>
            </a:extLst>
          </p:cNvPr>
          <p:cNvSpPr txBox="1"/>
          <p:nvPr/>
        </p:nvSpPr>
        <p:spPr>
          <a:xfrm>
            <a:off x="3596640" y="375920"/>
            <a:ext cx="5486400" cy="369332"/>
          </a:xfrm>
          <a:prstGeom prst="rect">
            <a:avLst/>
          </a:prstGeom>
          <a:noFill/>
        </p:spPr>
        <p:txBody>
          <a:bodyPr wrap="square" rtlCol="0">
            <a:spAutoFit/>
          </a:bodyPr>
          <a:lstStyle/>
          <a:p>
            <a:pPr algn="ctr"/>
            <a:r>
              <a:rPr lang="en-AU" dirty="0">
                <a:hlinkClick r:id="rId3"/>
              </a:rPr>
              <a:t>https://www.eduaide.ai/app/generator</a:t>
            </a:r>
            <a:endParaRPr lang="en-AU" dirty="0"/>
          </a:p>
        </p:txBody>
      </p:sp>
    </p:spTree>
    <p:extLst>
      <p:ext uri="{BB962C8B-B14F-4D97-AF65-F5344CB8AC3E}">
        <p14:creationId xmlns:p14="http://schemas.microsoft.com/office/powerpoint/2010/main" val="251701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74E47-3F62-DEEE-89C8-C9CCE51AB29C}"/>
              </a:ext>
            </a:extLst>
          </p:cNvPr>
          <p:cNvSpPr txBox="1"/>
          <p:nvPr/>
        </p:nvSpPr>
        <p:spPr>
          <a:xfrm>
            <a:off x="3047343" y="406541"/>
            <a:ext cx="6097314" cy="369332"/>
          </a:xfrm>
          <a:prstGeom prst="rect">
            <a:avLst/>
          </a:prstGeom>
          <a:noFill/>
        </p:spPr>
        <p:txBody>
          <a:bodyPr wrap="square">
            <a:spAutoFit/>
          </a:bodyPr>
          <a:lstStyle/>
          <a:p>
            <a:pPr algn="ctr"/>
            <a:r>
              <a:rPr lang="en-AU" dirty="0">
                <a:hlinkClick r:id="rId2"/>
              </a:rPr>
              <a:t>https://app.magicschool.ai/tools</a:t>
            </a:r>
            <a:endParaRPr lang="en-AU" dirty="0"/>
          </a:p>
        </p:txBody>
      </p:sp>
      <p:pic>
        <p:nvPicPr>
          <p:cNvPr id="5" name="Picture 4">
            <a:extLst>
              <a:ext uri="{FF2B5EF4-FFF2-40B4-BE49-F238E27FC236}">
                <a16:creationId xmlns:a16="http://schemas.microsoft.com/office/drawing/2014/main" id="{0D77112D-9A13-3B91-5A9E-BB9D7B9E6B33}"/>
              </a:ext>
            </a:extLst>
          </p:cNvPr>
          <p:cNvPicPr>
            <a:picLocks noChangeAspect="1"/>
          </p:cNvPicPr>
          <p:nvPr/>
        </p:nvPicPr>
        <p:blipFill>
          <a:blip r:embed="rId3"/>
          <a:stretch>
            <a:fillRect/>
          </a:stretch>
        </p:blipFill>
        <p:spPr>
          <a:xfrm>
            <a:off x="1106126" y="1255045"/>
            <a:ext cx="9979748" cy="5602955"/>
          </a:xfrm>
          <a:prstGeom prst="rect">
            <a:avLst/>
          </a:prstGeom>
        </p:spPr>
      </p:pic>
    </p:spTree>
    <p:extLst>
      <p:ext uri="{BB962C8B-B14F-4D97-AF65-F5344CB8AC3E}">
        <p14:creationId xmlns:p14="http://schemas.microsoft.com/office/powerpoint/2010/main" val="332363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DB9471-4407-41D4-B40E-BC40213BFA10}">
  <we:reference id="wa200005107" version="1.0.0.0" store="en-US" storeType="OMEX"/>
  <we:alternateReferences>
    <we:reference id="WA2000051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798</TotalTime>
  <Words>539</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Calibri Light</vt:lpstr>
      <vt:lpstr>Segoe UI Light</vt:lpstr>
      <vt:lpstr>Söhne</vt:lpstr>
      <vt:lpstr>Office Theme</vt:lpstr>
      <vt:lpstr>AI in Education</vt:lpstr>
      <vt:lpstr>PowerPoint Presentation</vt:lpstr>
      <vt:lpstr>Resources from Edutech</vt:lpstr>
      <vt:lpstr>Pedagogical Prompting</vt:lpstr>
      <vt:lpstr>Pedagogical Prompting</vt:lpstr>
      <vt:lpstr>Pedagogical Prompting</vt:lpstr>
      <vt:lpstr>AI As Adaptive Test Maker</vt:lpstr>
      <vt:lpstr>PowerPoint Presentation</vt:lpstr>
      <vt:lpstr>PowerPoint Presentation</vt:lpstr>
      <vt:lpstr>PowerPoint Presentation</vt:lpstr>
      <vt:lpstr>PowerPoint Presentation</vt:lpstr>
      <vt:lpstr>PowerPoint Presentation</vt:lpstr>
      <vt:lpstr>PowerPoint Presentation</vt:lpstr>
      <vt:lpstr>Tertiary  Future Focus</vt:lpstr>
      <vt:lpstr>Tertiary  Future Focus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Stuart Fankhauser</dc:creator>
  <cp:lastModifiedBy>Stuart Fankhauser</cp:lastModifiedBy>
  <cp:revision>6</cp:revision>
  <dcterms:created xsi:type="dcterms:W3CDTF">2023-03-05T02:48:15Z</dcterms:created>
  <dcterms:modified xsi:type="dcterms:W3CDTF">2023-09-05T04:30:27Z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2023-03-05T04:58:21Z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6f6a6589-4fc3-4a97-8c7e-46b4196563b1</vt:lpwstr>
  </property>
  <property fmtid="{D5CDD505-2E9C-101B-9397-08002B2CF9AE}" pid="8" name="MSIP_Label_3060bdc4-329c-4748-b6fd-e3afc11cce4b_ContentBits">
    <vt:lpwstr>0</vt:lpwstr>
  </property>
</Properties>
</file>