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64" r:id="rId4"/>
    <p:sldId id="257" r:id="rId5"/>
    <p:sldId id="258" r:id="rId6"/>
    <p:sldId id="259" r:id="rId7"/>
    <p:sldId id="260" r:id="rId8"/>
    <p:sldId id="261" r:id="rId9"/>
    <p:sldId id="262" r:id="rId10"/>
    <p:sldId id="265" r:id="rId11"/>
    <p:sldId id="267" r:id="rId12"/>
    <p:sldId id="268" r:id="rId13"/>
    <p:sldId id="269" r:id="rId14"/>
    <p:sldId id="271" r:id="rId15"/>
    <p:sldId id="272" r:id="rId16"/>
    <p:sldId id="27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5CF9B-C2F6-436D-9CB9-536456D3DC9D}" v="3" dt="2023-02-09T07:32:3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204" autoAdjust="0"/>
  </p:normalViewPr>
  <p:slideViewPr>
    <p:cSldViewPr snapToGrid="0">
      <p:cViewPr>
        <p:scale>
          <a:sx n="39" d="100"/>
          <a:sy n="39" d="100"/>
        </p:scale>
        <p:origin x="1708"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Fankhauser" userId="3f71d080-1bd4-460d-9cce-19d5c2164853" providerId="ADAL" clId="{F985CF9B-C2F6-436D-9CB9-536456D3DC9D}"/>
    <pc:docChg chg="undo custSel addSld modSld">
      <pc:chgData name="Stuart Fankhauser" userId="3f71d080-1bd4-460d-9cce-19d5c2164853" providerId="ADAL" clId="{F985CF9B-C2F6-436D-9CB9-536456D3DC9D}" dt="2023-02-15T04:32:38.240" v="63" actId="15"/>
      <pc:docMkLst>
        <pc:docMk/>
      </pc:docMkLst>
      <pc:sldChg chg="modSp setBg">
        <pc:chgData name="Stuart Fankhauser" userId="3f71d080-1bd4-460d-9cce-19d5c2164853" providerId="ADAL" clId="{F985CF9B-C2F6-436D-9CB9-536456D3DC9D}" dt="2023-02-09T07:32:30.314" v="1"/>
        <pc:sldMkLst>
          <pc:docMk/>
          <pc:sldMk cId="343946559" sldId="263"/>
        </pc:sldMkLst>
        <pc:spChg chg="mod">
          <ac:chgData name="Stuart Fankhauser" userId="3f71d080-1bd4-460d-9cce-19d5c2164853" providerId="ADAL" clId="{F985CF9B-C2F6-436D-9CB9-536456D3DC9D}" dt="2023-02-09T07:32:30.314" v="1"/>
          <ac:spMkLst>
            <pc:docMk/>
            <pc:sldMk cId="343946559" sldId="263"/>
            <ac:spMk id="2" creationId="{C178162E-8570-FB9B-A805-ADA5378BFB2D}"/>
          </ac:spMkLst>
        </pc:spChg>
        <pc:spChg chg="mod">
          <ac:chgData name="Stuart Fankhauser" userId="3f71d080-1bd4-460d-9cce-19d5c2164853" providerId="ADAL" clId="{F985CF9B-C2F6-436D-9CB9-536456D3DC9D}" dt="2023-02-09T07:32:30.314" v="1"/>
          <ac:spMkLst>
            <pc:docMk/>
            <pc:sldMk cId="343946559" sldId="263"/>
            <ac:spMk id="3" creationId="{819FF628-2489-0322-FE24-7378F74AC456}"/>
          </ac:spMkLst>
        </pc:spChg>
        <pc:spChg chg="mod">
          <ac:chgData name="Stuart Fankhauser" userId="3f71d080-1bd4-460d-9cce-19d5c2164853" providerId="ADAL" clId="{F985CF9B-C2F6-436D-9CB9-536456D3DC9D}" dt="2023-02-09T07:32:30.314" v="1"/>
          <ac:spMkLst>
            <pc:docMk/>
            <pc:sldMk cId="343946559" sldId="263"/>
            <ac:spMk id="4" creationId="{24268A51-61EF-DFED-B7F4-F1B85A3B4FB4}"/>
          </ac:spMkLst>
        </pc:spChg>
        <pc:spChg chg="mod">
          <ac:chgData name="Stuart Fankhauser" userId="3f71d080-1bd4-460d-9cce-19d5c2164853" providerId="ADAL" clId="{F985CF9B-C2F6-436D-9CB9-536456D3DC9D}" dt="2023-02-09T07:32:30.314" v="1"/>
          <ac:spMkLst>
            <pc:docMk/>
            <pc:sldMk cId="343946559" sldId="263"/>
            <ac:spMk id="5" creationId="{A8A2B0C1-DB0E-B420-228D-F1355BC4F88B}"/>
          </ac:spMkLst>
        </pc:spChg>
        <pc:spChg chg="mod">
          <ac:chgData name="Stuart Fankhauser" userId="3f71d080-1bd4-460d-9cce-19d5c2164853" providerId="ADAL" clId="{F985CF9B-C2F6-436D-9CB9-536456D3DC9D}" dt="2023-02-09T07:32:30.314" v="1"/>
          <ac:spMkLst>
            <pc:docMk/>
            <pc:sldMk cId="343946559" sldId="263"/>
            <ac:spMk id="6" creationId="{799BFD0A-7F0C-848C-6D20-86D51B912861}"/>
          </ac:spMkLst>
        </pc:spChg>
      </pc:sldChg>
      <pc:sldChg chg="modSp mod">
        <pc:chgData name="Stuart Fankhauser" userId="3f71d080-1bd4-460d-9cce-19d5c2164853" providerId="ADAL" clId="{F985CF9B-C2F6-436D-9CB9-536456D3DC9D}" dt="2023-02-15T04:32:38.240" v="63" actId="15"/>
        <pc:sldMkLst>
          <pc:docMk/>
          <pc:sldMk cId="854198292" sldId="267"/>
        </pc:sldMkLst>
        <pc:spChg chg="mod">
          <ac:chgData name="Stuart Fankhauser" userId="3f71d080-1bd4-460d-9cce-19d5c2164853" providerId="ADAL" clId="{F985CF9B-C2F6-436D-9CB9-536456D3DC9D}" dt="2023-02-15T04:32:38.240" v="63" actId="15"/>
          <ac:spMkLst>
            <pc:docMk/>
            <pc:sldMk cId="854198292" sldId="267"/>
            <ac:spMk id="3" creationId="{06D9BEC4-DD4D-3153-8F6B-CC54D3C23A6A}"/>
          </ac:spMkLst>
        </pc:spChg>
      </pc:sldChg>
      <pc:sldChg chg="modSp add mod">
        <pc:chgData name="Stuart Fankhauser" userId="3f71d080-1bd4-460d-9cce-19d5c2164853" providerId="ADAL" clId="{F985CF9B-C2F6-436D-9CB9-536456D3DC9D}" dt="2023-02-14T01:28:37.418" v="61" actId="20577"/>
        <pc:sldMkLst>
          <pc:docMk/>
          <pc:sldMk cId="2249293950" sldId="273"/>
        </pc:sldMkLst>
        <pc:spChg chg="mod">
          <ac:chgData name="Stuart Fankhauser" userId="3f71d080-1bd4-460d-9cce-19d5c2164853" providerId="ADAL" clId="{F985CF9B-C2F6-436D-9CB9-536456D3DC9D}" dt="2023-02-14T01:20:00.208" v="31" actId="5793"/>
          <ac:spMkLst>
            <pc:docMk/>
            <pc:sldMk cId="2249293950" sldId="273"/>
            <ac:spMk id="2" creationId="{AE05936D-E7DD-DF6E-88AC-CDEF3CAC6715}"/>
          </ac:spMkLst>
        </pc:spChg>
        <pc:spChg chg="mod">
          <ac:chgData name="Stuart Fankhauser" userId="3f71d080-1bd4-460d-9cce-19d5c2164853" providerId="ADAL" clId="{F985CF9B-C2F6-436D-9CB9-536456D3DC9D}" dt="2023-02-14T01:28:37.418" v="61" actId="20577"/>
          <ac:spMkLst>
            <pc:docMk/>
            <pc:sldMk cId="2249293950" sldId="273"/>
            <ac:spMk id="3" creationId="{D1984BE1-6428-68D6-00B5-C3E741FB1F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5FCED-52F2-495F-829A-F41490734610}" type="datetimeFigureOut">
              <a:rPr lang="en-AU" smtClean="0"/>
              <a:t>15/02/2023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DD425-0CA7-4619-B5DB-5A324FBB22AE}" type="slidenum">
              <a:rPr lang="en-AU" smtClean="0"/>
              <a:t>‹#›</a:t>
            </a:fld>
            <a:endParaRPr lang="en-AU"/>
          </a:p>
        </p:txBody>
      </p:sp>
    </p:spTree>
    <p:extLst>
      <p:ext uri="{BB962C8B-B14F-4D97-AF65-F5344CB8AC3E}">
        <p14:creationId xmlns:p14="http://schemas.microsoft.com/office/powerpoint/2010/main" val="261817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a:t>
            </a:fld>
            <a:endParaRPr lang="en-AU"/>
          </a:p>
        </p:txBody>
      </p:sp>
    </p:spTree>
    <p:extLst>
      <p:ext uri="{BB962C8B-B14F-4D97-AF65-F5344CB8AC3E}">
        <p14:creationId xmlns:p14="http://schemas.microsoft.com/office/powerpoint/2010/main" val="123851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14</a:t>
            </a:fld>
            <a:endParaRPr lang="en-AU"/>
          </a:p>
        </p:txBody>
      </p:sp>
    </p:spTree>
    <p:extLst>
      <p:ext uri="{BB962C8B-B14F-4D97-AF65-F5344CB8AC3E}">
        <p14:creationId xmlns:p14="http://schemas.microsoft.com/office/powerpoint/2010/main" val="140857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15</a:t>
            </a:fld>
            <a:endParaRPr lang="en-AU"/>
          </a:p>
        </p:txBody>
      </p:sp>
    </p:spTree>
    <p:extLst>
      <p:ext uri="{BB962C8B-B14F-4D97-AF65-F5344CB8AC3E}">
        <p14:creationId xmlns:p14="http://schemas.microsoft.com/office/powerpoint/2010/main" val="261052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16</a:t>
            </a:fld>
            <a:endParaRPr lang="en-AU"/>
          </a:p>
        </p:txBody>
      </p:sp>
    </p:spTree>
    <p:extLst>
      <p:ext uri="{BB962C8B-B14F-4D97-AF65-F5344CB8AC3E}">
        <p14:creationId xmlns:p14="http://schemas.microsoft.com/office/powerpoint/2010/main" val="401319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Prompt</a:t>
            </a:r>
          </a:p>
          <a:p>
            <a:pPr marL="457200" lvl="1" indent="0">
              <a:buNone/>
            </a:pPr>
            <a:r>
              <a:rPr lang="en-US" sz="1900" dirty="0"/>
              <a:t>The field where you can write in your request. Depending on the AI engine, it requires some form of instructions and context. </a:t>
            </a:r>
          </a:p>
          <a:p>
            <a:r>
              <a:rPr lang="en-US" sz="1900" dirty="0"/>
              <a:t>Chat</a:t>
            </a:r>
          </a:p>
          <a:p>
            <a:pPr marL="457200" lvl="1" indent="0">
              <a:buNone/>
            </a:pPr>
            <a:r>
              <a:rPr lang="en-US" sz="1900" dirty="0"/>
              <a:t>The 'chat' element of </a:t>
            </a:r>
            <a:r>
              <a:rPr lang="en-US" sz="1900" dirty="0" err="1"/>
              <a:t>ChatGPT</a:t>
            </a:r>
            <a:r>
              <a:rPr lang="en-US" sz="1900" dirty="0"/>
              <a:t> refers to the conversational and interactive aspect of the model. It is designed to respond to user inputs in a manner that resembles a human-like conversation.</a:t>
            </a:r>
          </a:p>
          <a:p>
            <a:r>
              <a:rPr lang="en-US" sz="1900" dirty="0"/>
              <a:t>Text Completion</a:t>
            </a:r>
          </a:p>
          <a:p>
            <a:pPr marL="457200" lvl="1" indent="0">
              <a:buNone/>
            </a:pPr>
            <a:r>
              <a:rPr lang="en-US" sz="1900" dirty="0"/>
              <a:t>Early versions of AI in software included spell checkers and later grammar checkers. The following iterations of AI which many of us were familiar with were based around text completion (phones messaging, </a:t>
            </a:r>
            <a:r>
              <a:rPr lang="en-US" sz="1900" dirty="0" err="1"/>
              <a:t>gmail</a:t>
            </a:r>
            <a:r>
              <a:rPr lang="en-US" sz="1900" dirty="0"/>
              <a:t>, </a:t>
            </a:r>
            <a:r>
              <a:rPr lang="en-US" sz="1900" dirty="0" err="1"/>
              <a:t>etc</a:t>
            </a:r>
            <a:r>
              <a:rPr lang="en-US" sz="1900" dirty="0"/>
              <a:t>) of immediate context within a partially written message. </a:t>
            </a:r>
          </a:p>
          <a:p>
            <a:pPr>
              <a:buFontTx/>
              <a:buChar char="-"/>
            </a:pPr>
            <a:endParaRPr lang="en-US" sz="1900" dirty="0"/>
          </a:p>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5</a:t>
            </a:fld>
            <a:endParaRPr lang="en-AU"/>
          </a:p>
        </p:txBody>
      </p:sp>
    </p:spTree>
    <p:extLst>
      <p:ext uri="{BB962C8B-B14F-4D97-AF65-F5344CB8AC3E}">
        <p14:creationId xmlns:p14="http://schemas.microsoft.com/office/powerpoint/2010/main" val="169064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buFont typeface="+mj-lt"/>
              <a:buAutoNum type="arabicPeriod"/>
            </a:pPr>
            <a:r>
              <a:rPr lang="en-US" sz="1600" b="0" i="0" dirty="0">
                <a:effectLst/>
                <a:latin typeface="Söhne"/>
              </a:rPr>
              <a:t>Be clear and set it a specific goal: Clearly state what information you are seeking or what task you would like the model to perform. </a:t>
            </a:r>
            <a:endParaRPr lang="en-US" sz="1600" dirty="0">
              <a:latin typeface="Söhne"/>
            </a:endParaRPr>
          </a:p>
          <a:p>
            <a:pPr algn="l">
              <a:lnSpc>
                <a:spcPct val="120000"/>
              </a:lnSpc>
              <a:buFont typeface="+mj-lt"/>
              <a:buAutoNum type="arabicPeriod"/>
            </a:pPr>
            <a:r>
              <a:rPr lang="en-US" sz="1600" b="0" i="0" dirty="0">
                <a:effectLst/>
                <a:latin typeface="Söhne"/>
              </a:rPr>
              <a:t>Use natural language when you want a natural language response: Write your prompt in a natural and conversational manner, as you would in a human-to-human conversation. Avoid using technical jargon or language that might be difficult for the model to understand.</a:t>
            </a:r>
          </a:p>
          <a:p>
            <a:pPr algn="l">
              <a:lnSpc>
                <a:spcPct val="120000"/>
              </a:lnSpc>
              <a:buFont typeface="+mj-lt"/>
              <a:buAutoNum type="arabicPeriod"/>
            </a:pPr>
            <a:r>
              <a:rPr lang="en-US" sz="1600" b="0" i="0" dirty="0">
                <a:effectLst/>
                <a:latin typeface="Söhne"/>
              </a:rPr>
              <a:t>Use a structured prompt if you want structured replies: Have the AI return lists, tables, step by step instruction or bullet points by being explicit in your prompt about the style of output required.</a:t>
            </a:r>
          </a:p>
          <a:p>
            <a:pPr algn="l">
              <a:lnSpc>
                <a:spcPct val="120000"/>
              </a:lnSpc>
              <a:buFont typeface="+mj-lt"/>
              <a:buAutoNum type="arabicPeriod"/>
            </a:pPr>
            <a:r>
              <a:rPr lang="en-US" sz="1600" b="0" i="0" dirty="0">
                <a:effectLst/>
                <a:latin typeface="Söhne"/>
              </a:rPr>
              <a:t>Provide sufficient context: Provide enough context for the model to understand the context of your request. This could include information such as time and location, who you are, </a:t>
            </a:r>
            <a:r>
              <a:rPr lang="en-US" sz="1600" dirty="0">
                <a:latin typeface="Söhne"/>
              </a:rPr>
              <a:t>and outline of your intended audience </a:t>
            </a:r>
            <a:r>
              <a:rPr lang="en-US" sz="1600" b="0" i="0" dirty="0">
                <a:effectLst/>
                <a:latin typeface="Söhne"/>
              </a:rPr>
              <a:t>or some background information related to your question.</a:t>
            </a:r>
          </a:p>
          <a:p>
            <a:pPr algn="l">
              <a:lnSpc>
                <a:spcPct val="120000"/>
              </a:lnSpc>
              <a:buFont typeface="+mj-lt"/>
              <a:buAutoNum type="arabicPeriod"/>
            </a:pPr>
            <a:r>
              <a:rPr lang="en-US" sz="1600" b="0" i="0" dirty="0">
                <a:effectLst/>
                <a:latin typeface="Söhne"/>
              </a:rPr>
              <a:t>Be concise: Keep your prompts short and to the point. Add in descriptions and examples if they build context or describe your desired format for a response.</a:t>
            </a:r>
          </a:p>
          <a:p>
            <a:pPr algn="l">
              <a:lnSpc>
                <a:spcPct val="120000"/>
              </a:lnSpc>
              <a:buFont typeface="+mj-lt"/>
              <a:buAutoNum type="arabicPeriod"/>
            </a:pPr>
            <a:r>
              <a:rPr lang="en-US" sz="1600" dirty="0">
                <a:latin typeface="Söhne"/>
              </a:rPr>
              <a:t>Give it an example: This helps it associate ideas that will be more relevant for your purposes.</a:t>
            </a:r>
            <a:endParaRPr lang="en-US" sz="1600" b="0" i="0" dirty="0">
              <a:effectLst/>
              <a:latin typeface="Söhne"/>
            </a:endParaRPr>
          </a:p>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6</a:t>
            </a:fld>
            <a:endParaRPr lang="en-AU"/>
          </a:p>
        </p:txBody>
      </p:sp>
    </p:spTree>
    <p:extLst>
      <p:ext uri="{BB962C8B-B14F-4D97-AF65-F5344CB8AC3E}">
        <p14:creationId xmlns:p14="http://schemas.microsoft.com/office/powerpoint/2010/main" val="388976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know anything about you and how you differ from any of the other 8 billion humans on the planet.</a:t>
            </a:r>
          </a:p>
          <a:p>
            <a:r>
              <a:rPr lang="en-US" dirty="0"/>
              <a:t>If you want it to respond like someone in/from a particular position/time such as an executive, an army officer, a politician, an educator, or someone from the 1800s, you can ask it to do so. </a:t>
            </a:r>
          </a:p>
          <a:p>
            <a:r>
              <a:rPr lang="en-US" dirty="0"/>
              <a:t>If you want ‘novel’ or unusual approaches to creative tasks you can simply ask it to provide an angles that are not often considered or uncommon approaches to problems. It can’t create them itself, but the algorithm will use its probability engine to go down a different track.</a:t>
            </a:r>
          </a:p>
          <a:p>
            <a:r>
              <a:rPr lang="en-US" dirty="0"/>
              <a:t>The more ‘human’ your prompt is, the more interesting your result will be.</a:t>
            </a:r>
            <a:endParaRPr lang="en-AU" dirty="0"/>
          </a:p>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7</a:t>
            </a:fld>
            <a:endParaRPr lang="en-AU"/>
          </a:p>
        </p:txBody>
      </p:sp>
    </p:spTree>
    <p:extLst>
      <p:ext uri="{BB962C8B-B14F-4D97-AF65-F5344CB8AC3E}">
        <p14:creationId xmlns:p14="http://schemas.microsoft.com/office/powerpoint/2010/main" val="274941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Do not us the AI for something it doesn’t have the capacity to do. It won't necessarily know it can’t do it.</a:t>
            </a:r>
            <a:br>
              <a:rPr lang="en-US" sz="1200" dirty="0"/>
            </a:br>
            <a:r>
              <a:rPr lang="en-US" sz="1200" dirty="0"/>
              <a:t>E.g. Don’t get ChatGPT3 to do maths for you. Use </a:t>
            </a:r>
            <a:r>
              <a:rPr lang="en-US" sz="1200" dirty="0" err="1"/>
              <a:t>WolframAlpha</a:t>
            </a:r>
            <a:r>
              <a:rPr lang="en-US" sz="1200" dirty="0"/>
              <a:t>!</a:t>
            </a:r>
          </a:p>
          <a:p>
            <a:r>
              <a:rPr lang="en-US" sz="1200" dirty="0"/>
              <a:t>Do not believe everything an AI appears to state as fact (at least not yet). Some AI engines are getting much better at this very quickly though, and unreliable information should become rarer.</a:t>
            </a:r>
          </a:p>
          <a:p>
            <a:r>
              <a:rPr lang="en-US" sz="1200" dirty="0"/>
              <a:t>Do ask your AI to make things more concise or set a word limit to its response (it will </a:t>
            </a:r>
            <a:r>
              <a:rPr lang="en-US" sz="1200" i="1" dirty="0"/>
              <a:t>approximate</a:t>
            </a:r>
            <a:r>
              <a:rPr lang="en-US" sz="1200" dirty="0"/>
              <a:t> the word limit because maths)</a:t>
            </a:r>
          </a:p>
          <a:p>
            <a:r>
              <a:rPr lang="en-US" sz="1200" dirty="0"/>
              <a:t>Do use follow up prompts to refine a request that may have started off too broadly. It will remember the context of your previous posts in that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prompts and follow up questions like you would a high performing student. (e.g. ask about the benefits, consequences, results, morality, etc. of particular responses it has generated)</a:t>
            </a:r>
          </a:p>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8</a:t>
            </a:fld>
            <a:endParaRPr lang="en-AU"/>
          </a:p>
        </p:txBody>
      </p:sp>
    </p:spTree>
    <p:extLst>
      <p:ext uri="{BB962C8B-B14F-4D97-AF65-F5344CB8AC3E}">
        <p14:creationId xmlns:p14="http://schemas.microsoft.com/office/powerpoint/2010/main" val="110586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best content you can create will always have originated from your own creative insight – not the AI’s.</a:t>
            </a:r>
          </a:p>
          <a:p>
            <a:r>
              <a:rPr lang="en-US" sz="1200" dirty="0"/>
              <a:t>The </a:t>
            </a:r>
            <a:r>
              <a:rPr lang="en-US" sz="1200" dirty="0" err="1"/>
              <a:t>ChatGPT</a:t>
            </a:r>
            <a:r>
              <a:rPr lang="en-US" sz="1200" dirty="0"/>
              <a:t> AI won’t imitate your own identity and style of communicating (although mem.ai purports to do exactly that!)</a:t>
            </a:r>
          </a:p>
          <a:p>
            <a:r>
              <a:rPr lang="en-US" sz="1200" dirty="0"/>
              <a:t>You can use an AI to organize a brain dump of ideas into a more comprehensible and useable document</a:t>
            </a:r>
          </a:p>
          <a:p>
            <a:r>
              <a:rPr lang="en-US" sz="1200" dirty="0"/>
              <a:t>In an empty text document, write for 5 minutes on any topic you like (e.g. “why government schools are better for society than private schools”). The ideas can be out of order, comprised of short statements, long statements, poor sentence structure… just write.</a:t>
            </a:r>
            <a:endParaRPr lang="en-AU" sz="1200" dirty="0"/>
          </a:p>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10</a:t>
            </a:fld>
            <a:endParaRPr lang="en-AU"/>
          </a:p>
        </p:txBody>
      </p:sp>
    </p:spTree>
    <p:extLst>
      <p:ext uri="{BB962C8B-B14F-4D97-AF65-F5344CB8AC3E}">
        <p14:creationId xmlns:p14="http://schemas.microsoft.com/office/powerpoint/2010/main" val="84873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11</a:t>
            </a:fld>
            <a:endParaRPr lang="en-AU"/>
          </a:p>
        </p:txBody>
      </p:sp>
    </p:spTree>
    <p:extLst>
      <p:ext uri="{BB962C8B-B14F-4D97-AF65-F5344CB8AC3E}">
        <p14:creationId xmlns:p14="http://schemas.microsoft.com/office/powerpoint/2010/main" val="415056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12</a:t>
            </a:fld>
            <a:endParaRPr lang="en-AU"/>
          </a:p>
        </p:txBody>
      </p:sp>
    </p:spTree>
    <p:extLst>
      <p:ext uri="{BB962C8B-B14F-4D97-AF65-F5344CB8AC3E}">
        <p14:creationId xmlns:p14="http://schemas.microsoft.com/office/powerpoint/2010/main" val="283354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DDD425-0CA7-4619-B5DB-5A324FBB22AE}" type="slidenum">
              <a:rPr lang="en-AU" smtClean="0"/>
              <a:t>13</a:t>
            </a:fld>
            <a:endParaRPr lang="en-AU"/>
          </a:p>
        </p:txBody>
      </p:sp>
    </p:spTree>
    <p:extLst>
      <p:ext uri="{BB962C8B-B14F-4D97-AF65-F5344CB8AC3E}">
        <p14:creationId xmlns:p14="http://schemas.microsoft.com/office/powerpoint/2010/main" val="121979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B52E-77DC-7102-0668-AC2D477F75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003C40C-D134-C9FC-F4C8-46B0010B2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61E3E0D-584C-D5F8-563F-63DCB625774C}"/>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5" name="Footer Placeholder 4">
            <a:extLst>
              <a:ext uri="{FF2B5EF4-FFF2-40B4-BE49-F238E27FC236}">
                <a16:creationId xmlns:a16="http://schemas.microsoft.com/office/drawing/2014/main" id="{BD2480B4-FE88-D1AE-DF89-F69BC26DBD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397328-C098-8944-43F4-BD983B424221}"/>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41462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6658-3702-FF54-3E74-B947CBA879D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1007063-2DE0-BD1A-E89D-0B6EAA349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7443FE-671C-24B5-4678-4F3EA770FAAC}"/>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5" name="Footer Placeholder 4">
            <a:extLst>
              <a:ext uri="{FF2B5EF4-FFF2-40B4-BE49-F238E27FC236}">
                <a16:creationId xmlns:a16="http://schemas.microsoft.com/office/drawing/2014/main" id="{4F3CCF48-E692-77A5-B230-29C6F488FC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7DCA83-90BE-0CDA-7249-098F0A672DDF}"/>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325987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CC24A-31D9-23B4-1B52-DCB262D3C9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17FD144-B1FD-8D13-AEEB-CFB2C723F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792D98-1926-6770-6C23-0982D5A1501B}"/>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5" name="Footer Placeholder 4">
            <a:extLst>
              <a:ext uri="{FF2B5EF4-FFF2-40B4-BE49-F238E27FC236}">
                <a16:creationId xmlns:a16="http://schemas.microsoft.com/office/drawing/2014/main" id="{3FAFEBD7-44D7-9F69-7F05-E28F337779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04F0E3-DDDC-D61F-18F2-F65E7F41D560}"/>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298531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27CA-C31E-7C1A-23A0-DC6E4085C0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F1B368-62BA-A346-0267-AB5811E16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852ACE-6196-9416-E1D0-C78249F5C1FC}"/>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5" name="Footer Placeholder 4">
            <a:extLst>
              <a:ext uri="{FF2B5EF4-FFF2-40B4-BE49-F238E27FC236}">
                <a16:creationId xmlns:a16="http://schemas.microsoft.com/office/drawing/2014/main" id="{146E21F6-98A2-D86A-6FBC-E4D3BB0BAE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179EE3-8F8F-9366-3EB3-D7A97B472D3B}"/>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107395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443-9308-A62C-4C34-A151708FDE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9F61BAD-996C-63DE-F66C-B884AB71A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4CD8EA-E031-DA6C-4B24-5DCAE4307E54}"/>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5" name="Footer Placeholder 4">
            <a:extLst>
              <a:ext uri="{FF2B5EF4-FFF2-40B4-BE49-F238E27FC236}">
                <a16:creationId xmlns:a16="http://schemas.microsoft.com/office/drawing/2014/main" id="{AE9ADFB0-FE9D-EDEB-CB4D-90E7D5FE94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391581-D0B1-9B0A-50D7-75A74B650EA8}"/>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341070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A280-E5F2-C70A-A74F-F3673A8330B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4065DBF-B4A8-9952-11B9-9FCB3CC520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94F1794-A8CB-9823-3E99-FFAD521326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6BC9ED6-F01D-DEE4-FA67-C87C157D6DD4}"/>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6" name="Footer Placeholder 5">
            <a:extLst>
              <a:ext uri="{FF2B5EF4-FFF2-40B4-BE49-F238E27FC236}">
                <a16:creationId xmlns:a16="http://schemas.microsoft.com/office/drawing/2014/main" id="{59FD443D-6371-0ED1-F986-3D05DC13914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4D001A-DD0B-4F19-EC7F-FFB069825F37}"/>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391266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1407-8D9C-7AB6-0661-1342054B1CB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3DD4D2D-6266-C8D9-986D-961D97C68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DAF5F-2358-B510-08F6-625BB2F44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15A4C25-371B-6189-1158-4DBBB9458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67C20-A015-4AD7-937D-087866A1AC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B4F07BB-00E1-56E5-E8A2-A2F102912B23}"/>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8" name="Footer Placeholder 7">
            <a:extLst>
              <a:ext uri="{FF2B5EF4-FFF2-40B4-BE49-F238E27FC236}">
                <a16:creationId xmlns:a16="http://schemas.microsoft.com/office/drawing/2014/main" id="{0A7F5D3C-0452-7102-4EA3-B952960127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BA098-45FA-51F7-7B31-89B444C5C2F5}"/>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246366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1A1E-E3A4-263D-1DA2-E46D4C16D19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E54B871-5E2F-53EE-EB2C-CB1F42B59737}"/>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4" name="Footer Placeholder 3">
            <a:extLst>
              <a:ext uri="{FF2B5EF4-FFF2-40B4-BE49-F238E27FC236}">
                <a16:creationId xmlns:a16="http://schemas.microsoft.com/office/drawing/2014/main" id="{64A2F7E9-B3FB-2360-FDED-415F65233E3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AE0B009-E2AD-20B4-F696-3403A3FF3F11}"/>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333445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B28E3-DD4F-047A-98F5-9F3D22125C6B}"/>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3" name="Footer Placeholder 2">
            <a:extLst>
              <a:ext uri="{FF2B5EF4-FFF2-40B4-BE49-F238E27FC236}">
                <a16:creationId xmlns:a16="http://schemas.microsoft.com/office/drawing/2014/main" id="{EFD1611B-B9C4-CE5E-4BA6-2A3B105CDB4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E02F3DA-DE49-77CB-6BCE-407041F0EB54}"/>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378642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CBD0-DCDC-F7DA-A482-5AA7D7B5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1BFBE5A-1CA6-2A4B-BA35-957BCDF7E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758270D-B282-B05B-9C70-7C0C6B810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AE99C-5D20-FFD2-5A85-307051EF2595}"/>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6" name="Footer Placeholder 5">
            <a:extLst>
              <a:ext uri="{FF2B5EF4-FFF2-40B4-BE49-F238E27FC236}">
                <a16:creationId xmlns:a16="http://schemas.microsoft.com/office/drawing/2014/main" id="{49BB1410-44E9-ED21-047F-D613F6A132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047B2DB-E032-CD81-3C56-901AD1F1C6CF}"/>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29053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47EB-C2ED-E7DF-E94E-EBF3AE4EF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1B6DBCA-F6E7-87AF-1036-DCF66673B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C858E0B-03DC-51E7-D2AA-6B8D9BDAA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D3840-DEA2-1BF2-D3E0-CE97FFEABDC7}"/>
              </a:ext>
            </a:extLst>
          </p:cNvPr>
          <p:cNvSpPr>
            <a:spLocks noGrp="1"/>
          </p:cNvSpPr>
          <p:nvPr>
            <p:ph type="dt" sz="half" idx="10"/>
          </p:nvPr>
        </p:nvSpPr>
        <p:spPr/>
        <p:txBody>
          <a:bodyPr/>
          <a:lstStyle/>
          <a:p>
            <a:fld id="{3B6D88E9-3748-473D-B313-AE1FDB1E7FD3}" type="datetimeFigureOut">
              <a:rPr lang="en-AU" smtClean="0"/>
              <a:t>15/02/2023</a:t>
            </a:fld>
            <a:endParaRPr lang="en-AU"/>
          </a:p>
        </p:txBody>
      </p:sp>
      <p:sp>
        <p:nvSpPr>
          <p:cNvPr id="6" name="Footer Placeholder 5">
            <a:extLst>
              <a:ext uri="{FF2B5EF4-FFF2-40B4-BE49-F238E27FC236}">
                <a16:creationId xmlns:a16="http://schemas.microsoft.com/office/drawing/2014/main" id="{749F5B4D-8BD2-0279-2734-7751DB9467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80608ED-66EC-E9F0-514B-8EEF43A11B6D}"/>
              </a:ext>
            </a:extLst>
          </p:cNvPr>
          <p:cNvSpPr>
            <a:spLocks noGrp="1"/>
          </p:cNvSpPr>
          <p:nvPr>
            <p:ph type="sldNum" sz="quarter" idx="12"/>
          </p:nvPr>
        </p:nvSpPr>
        <p:spPr/>
        <p:txBody>
          <a:bodyPr/>
          <a:lstStyle/>
          <a:p>
            <a:fld id="{5CFDDE67-2029-45CC-842C-2746A760AAE3}" type="slidenum">
              <a:rPr lang="en-AU" smtClean="0"/>
              <a:t>‹#›</a:t>
            </a:fld>
            <a:endParaRPr lang="en-AU"/>
          </a:p>
        </p:txBody>
      </p:sp>
    </p:spTree>
    <p:extLst>
      <p:ext uri="{BB962C8B-B14F-4D97-AF65-F5344CB8AC3E}">
        <p14:creationId xmlns:p14="http://schemas.microsoft.com/office/powerpoint/2010/main" val="421726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CEC426-E461-E406-9FF1-34CC7C34E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60EEC1-0503-6C1A-21D9-EE358D040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10C0CD-AA3E-66EC-6193-2A91A4BF1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D88E9-3748-473D-B313-AE1FDB1E7FD3}" type="datetimeFigureOut">
              <a:rPr lang="en-AU" smtClean="0"/>
              <a:t>15/02/2023</a:t>
            </a:fld>
            <a:endParaRPr lang="en-AU"/>
          </a:p>
        </p:txBody>
      </p:sp>
      <p:sp>
        <p:nvSpPr>
          <p:cNvPr id="5" name="Footer Placeholder 4">
            <a:extLst>
              <a:ext uri="{FF2B5EF4-FFF2-40B4-BE49-F238E27FC236}">
                <a16:creationId xmlns:a16="http://schemas.microsoft.com/office/drawing/2014/main" id="{344120E1-C5B5-69E7-CF9A-50F2AF404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DB897C6-8540-F4A6-056E-5AC5660B2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DDE67-2029-45CC-842C-2746A760AAE3}" type="slidenum">
              <a:rPr lang="en-AU" smtClean="0"/>
              <a:t>‹#›</a:t>
            </a:fld>
            <a:endParaRPr lang="en-AU"/>
          </a:p>
        </p:txBody>
      </p:sp>
    </p:spTree>
    <p:extLst>
      <p:ext uri="{BB962C8B-B14F-4D97-AF65-F5344CB8AC3E}">
        <p14:creationId xmlns:p14="http://schemas.microsoft.com/office/powerpoint/2010/main" val="333854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stability.ai/" TargetMode="External"/><Relationship Id="rId3" Type="http://schemas.openxmlformats.org/officeDocument/2006/relationships/hyperlink" Target="https://you.com/" TargetMode="External"/><Relationship Id="rId7" Type="http://schemas.openxmlformats.org/officeDocument/2006/relationships/hyperlink" Target="https://beta.character.ai/" TargetMode="External"/><Relationship Id="rId2" Type="http://schemas.openxmlformats.org/officeDocument/2006/relationships/hyperlink" Target="https://chat.openai.com/chat" TargetMode="External"/><Relationship Id="rId1" Type="http://schemas.openxmlformats.org/officeDocument/2006/relationships/slideLayout" Target="../slideLayouts/slideLayout2.xml"/><Relationship Id="rId6" Type="http://schemas.openxmlformats.org/officeDocument/2006/relationships/hyperlink" Target="https://get.mem.ai/" TargetMode="External"/><Relationship Id="rId5" Type="http://schemas.openxmlformats.org/officeDocument/2006/relationships/hyperlink" Target="https://www.wolframalpha.com/" TargetMode="External"/><Relationship Id="rId10" Type="http://schemas.openxmlformats.org/officeDocument/2006/relationships/hyperlink" Target="https://poe.com/" TargetMode="External"/><Relationship Id="rId4" Type="http://schemas.openxmlformats.org/officeDocument/2006/relationships/hyperlink" Target="https://www.notion.so/" TargetMode="External"/><Relationship Id="rId9" Type="http://schemas.openxmlformats.org/officeDocument/2006/relationships/hyperlink" Target="https://labs.openai.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ED3C2B00-1818-9025-8832-233194EFAA8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r="1" b="28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3DFC2-7811-72D8-EE1B-3F531EE32C8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AI and Education</a:t>
            </a:r>
            <a:endParaRPr lang="en-AU" sz="5200">
              <a:solidFill>
                <a:srgbClr val="FFFFFF"/>
              </a:solidFill>
            </a:endParaRPr>
          </a:p>
        </p:txBody>
      </p:sp>
      <p:sp>
        <p:nvSpPr>
          <p:cNvPr id="3" name="Subtitle 2">
            <a:extLst>
              <a:ext uri="{FF2B5EF4-FFF2-40B4-BE49-F238E27FC236}">
                <a16:creationId xmlns:a16="http://schemas.microsoft.com/office/drawing/2014/main" id="{FA6C3E71-4AC4-EDBF-ABA6-F6ED25E0A9C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Introduction</a:t>
            </a:r>
            <a:endParaRPr lang="en-AU" dirty="0">
              <a:solidFill>
                <a:srgbClr val="FFFFFF"/>
              </a:solidFill>
            </a:endParaRPr>
          </a:p>
        </p:txBody>
      </p:sp>
    </p:spTree>
    <p:extLst>
      <p:ext uri="{BB962C8B-B14F-4D97-AF65-F5344CB8AC3E}">
        <p14:creationId xmlns:p14="http://schemas.microsoft.com/office/powerpoint/2010/main" val="29760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86927-A0D0-3960-727D-FC4190FDF8C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Using AI to Expand on Your Creativity</a:t>
            </a:r>
            <a:endParaRPr lang="en-AU" sz="4000">
              <a:solidFill>
                <a:srgbClr val="FFFFFF"/>
              </a:solidFill>
            </a:endParaRPr>
          </a:p>
        </p:txBody>
      </p:sp>
      <p:sp>
        <p:nvSpPr>
          <p:cNvPr id="3" name="Content Placeholder 2">
            <a:extLst>
              <a:ext uri="{FF2B5EF4-FFF2-40B4-BE49-F238E27FC236}">
                <a16:creationId xmlns:a16="http://schemas.microsoft.com/office/drawing/2014/main" id="{06D9BEC4-DD4D-3153-8F6B-CC54D3C23A6A}"/>
              </a:ext>
            </a:extLst>
          </p:cNvPr>
          <p:cNvSpPr>
            <a:spLocks noGrp="1"/>
          </p:cNvSpPr>
          <p:nvPr>
            <p:ph idx="1"/>
          </p:nvPr>
        </p:nvSpPr>
        <p:spPr>
          <a:xfrm>
            <a:off x="1371599" y="1748790"/>
            <a:ext cx="9724031" cy="4814671"/>
          </a:xfrm>
        </p:spPr>
        <p:txBody>
          <a:bodyPr anchor="ctr">
            <a:noAutofit/>
          </a:bodyPr>
          <a:lstStyle/>
          <a:p>
            <a:r>
              <a:rPr lang="en-US" sz="3000" dirty="0"/>
              <a:t>The best content you can create will always have originated from your own creative insight – not the AI’s.</a:t>
            </a:r>
          </a:p>
          <a:p>
            <a:r>
              <a:rPr lang="en-US" sz="3000" dirty="0"/>
              <a:t>The </a:t>
            </a:r>
            <a:r>
              <a:rPr lang="en-US" sz="3000" dirty="0" err="1"/>
              <a:t>ChatGPT</a:t>
            </a:r>
            <a:r>
              <a:rPr lang="en-US" sz="3000" dirty="0"/>
              <a:t> AI won’t imitate your own identity and style of communicating</a:t>
            </a:r>
          </a:p>
          <a:p>
            <a:r>
              <a:rPr lang="en-US" sz="3000" dirty="0"/>
              <a:t>You can use an AI to organize a brain dump of ideas into a more comprehensible and useable document</a:t>
            </a:r>
          </a:p>
          <a:p>
            <a:pPr marL="0" indent="0">
              <a:buNone/>
            </a:pPr>
            <a:r>
              <a:rPr lang="en-US" sz="3000" i="1" dirty="0"/>
              <a:t>Try this: In an empty text/word document, write for a few minutes on any topic you like (e.g. “why government schools are better for society than private schools”). The ideas can be out of order, comprised of short statements, long statements, poor sentence structure… just brain dump.</a:t>
            </a:r>
            <a:endParaRPr lang="en-AU" sz="3000" i="1" dirty="0"/>
          </a:p>
        </p:txBody>
      </p:sp>
    </p:spTree>
    <p:extLst>
      <p:ext uri="{BB962C8B-B14F-4D97-AF65-F5344CB8AC3E}">
        <p14:creationId xmlns:p14="http://schemas.microsoft.com/office/powerpoint/2010/main" val="358249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86927-A0D0-3960-727D-FC4190FDF8C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Using AI to Expand on Your Creativity</a:t>
            </a:r>
            <a:endParaRPr lang="en-AU" sz="4000">
              <a:solidFill>
                <a:srgbClr val="FFFFFF"/>
              </a:solidFill>
            </a:endParaRPr>
          </a:p>
        </p:txBody>
      </p:sp>
      <p:sp>
        <p:nvSpPr>
          <p:cNvPr id="3" name="Content Placeholder 2">
            <a:extLst>
              <a:ext uri="{FF2B5EF4-FFF2-40B4-BE49-F238E27FC236}">
                <a16:creationId xmlns:a16="http://schemas.microsoft.com/office/drawing/2014/main" id="{06D9BEC4-DD4D-3153-8F6B-CC54D3C23A6A}"/>
              </a:ext>
            </a:extLst>
          </p:cNvPr>
          <p:cNvSpPr>
            <a:spLocks noGrp="1"/>
          </p:cNvSpPr>
          <p:nvPr>
            <p:ph idx="1"/>
          </p:nvPr>
        </p:nvSpPr>
        <p:spPr>
          <a:xfrm>
            <a:off x="1371599" y="1622746"/>
            <a:ext cx="9724031" cy="5155244"/>
          </a:xfrm>
        </p:spPr>
        <p:txBody>
          <a:bodyPr anchor="ctr">
            <a:normAutofit/>
          </a:bodyPr>
          <a:lstStyle/>
          <a:p>
            <a:pPr marL="0" indent="0">
              <a:buNone/>
            </a:pPr>
            <a:r>
              <a:rPr lang="en-US" sz="1700" dirty="0">
                <a:effectLst/>
              </a:rPr>
              <a:t>Below are some prompts you can put into </a:t>
            </a:r>
            <a:r>
              <a:rPr lang="en-US" sz="1700" dirty="0" err="1">
                <a:effectLst/>
              </a:rPr>
              <a:t>ChatGPT</a:t>
            </a:r>
            <a:r>
              <a:rPr lang="en-US" sz="1700" dirty="0">
                <a:effectLst/>
              </a:rPr>
              <a:t> along with your brain dump to make sense of your ramblings. Try them out!</a:t>
            </a:r>
          </a:p>
          <a:p>
            <a:r>
              <a:rPr lang="en-US" sz="1700" i="1" dirty="0">
                <a:effectLst/>
              </a:rPr>
              <a:t>Please organize the following notes into a clear and concise outline, highlighting the most important points: &lt;insert brain dump here&gt;</a:t>
            </a:r>
            <a:endParaRPr lang="en-US" sz="1700" i="1" dirty="0"/>
          </a:p>
          <a:p>
            <a:r>
              <a:rPr lang="en-US" sz="1700" i="1" dirty="0"/>
              <a:t>Novelty keeps readers reading. It comes from ideas that tend to be: 1) Counter-intuitive, 2) Counter-narrative, 3) Shock and awe, 4) Elegant articulations. </a:t>
            </a:r>
            <a:br>
              <a:rPr lang="en-US" sz="1700" i="1" dirty="0"/>
            </a:br>
            <a:r>
              <a:rPr lang="en-US" sz="1700" i="1" dirty="0"/>
              <a:t>Ideas resonate when they accomplish the following: 1) Being clearly understood via simple succinct sentences, examples, and counterexamples; 2) Using persuasive reasoning, 3) Sustaining curiosity through novel ideas, the psychology of intrigue, and open loops, 4) Sustaining resonance through story, analogy, and metaphor. </a:t>
            </a:r>
            <a:br>
              <a:rPr lang="en-US" sz="1700" i="1" dirty="0"/>
            </a:br>
            <a:r>
              <a:rPr lang="en-US" sz="1700" i="1" dirty="0"/>
              <a:t>Good writing has a style that: 1) is vivid, 2) engages the imagination, 3) occasionally uses eccentricities and humor, 4) replaces plain phrases with vivid metaphors, 5) removes the unimportant details. </a:t>
            </a:r>
            <a:br>
              <a:rPr lang="en-US" sz="1700" i="1" dirty="0"/>
            </a:br>
            <a:r>
              <a:rPr lang="en-US" sz="1700" i="1" dirty="0"/>
              <a:t>Please organize the following notes into a clear and concise outline according to these rules: 1) highlight the most novel points, 2) focus on ideas that resonate, 3) prioritize a good writing style, 4) you may add additional ideas into the outline in order to fill in additional related concepts that may be missing: </a:t>
            </a:r>
            <a:br>
              <a:rPr lang="en-US" sz="1700" i="1" dirty="0"/>
            </a:br>
            <a:r>
              <a:rPr lang="en-US" sz="1700" i="1" dirty="0"/>
              <a:t>&lt;insert brain dump here&gt;</a:t>
            </a:r>
            <a:endParaRPr lang="en-AU" sz="1700" i="1" dirty="0"/>
          </a:p>
        </p:txBody>
      </p:sp>
    </p:spTree>
    <p:extLst>
      <p:ext uri="{BB962C8B-B14F-4D97-AF65-F5344CB8AC3E}">
        <p14:creationId xmlns:p14="http://schemas.microsoft.com/office/powerpoint/2010/main" val="85419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5936D-E7DD-DF6E-88AC-CDEF3CAC671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ChatGPT hacks</a:t>
            </a:r>
            <a:endParaRPr lang="en-AU" sz="4000">
              <a:solidFill>
                <a:srgbClr val="FFFFFF"/>
              </a:solidFill>
            </a:endParaRPr>
          </a:p>
        </p:txBody>
      </p:sp>
      <p:sp>
        <p:nvSpPr>
          <p:cNvPr id="3" name="Content Placeholder 2">
            <a:extLst>
              <a:ext uri="{FF2B5EF4-FFF2-40B4-BE49-F238E27FC236}">
                <a16:creationId xmlns:a16="http://schemas.microsoft.com/office/drawing/2014/main" id="{D1984BE1-6428-68D6-00B5-C3E741FB1F93}"/>
              </a:ext>
            </a:extLst>
          </p:cNvPr>
          <p:cNvSpPr>
            <a:spLocks noGrp="1"/>
          </p:cNvSpPr>
          <p:nvPr>
            <p:ph idx="1"/>
          </p:nvPr>
        </p:nvSpPr>
        <p:spPr>
          <a:xfrm>
            <a:off x="1371599" y="1703070"/>
            <a:ext cx="9724031" cy="4860392"/>
          </a:xfrm>
        </p:spPr>
        <p:txBody>
          <a:bodyPr anchor="ctr">
            <a:noAutofit/>
          </a:bodyPr>
          <a:lstStyle/>
          <a:p>
            <a:pPr marL="0" indent="0">
              <a:buNone/>
            </a:pPr>
            <a:r>
              <a:rPr lang="en-US" sz="2000" b="1" dirty="0">
                <a:latin typeface="Mulish"/>
              </a:rPr>
              <a:t>Try adding formatting requirements in [] so it doesn’t leak into the content</a:t>
            </a:r>
            <a:br>
              <a:rPr lang="en-US" sz="2000" b="1" dirty="0">
                <a:latin typeface="Mulish"/>
              </a:rPr>
            </a:br>
            <a:br>
              <a:rPr lang="en-US" sz="2000" b="1" i="0" dirty="0">
                <a:effectLst/>
                <a:latin typeface="Mulish"/>
              </a:rPr>
            </a:br>
            <a:r>
              <a:rPr lang="en-US" sz="2000" b="1" i="0" u="sng" dirty="0">
                <a:effectLst/>
                <a:latin typeface="Mulish"/>
              </a:rPr>
              <a:t>Dump the Pre- and Post-Text</a:t>
            </a:r>
          </a:p>
          <a:p>
            <a:pPr marL="0" indent="0">
              <a:buNone/>
            </a:pPr>
            <a:r>
              <a:rPr lang="en-US" sz="2000" b="1" i="1" dirty="0">
                <a:effectLst/>
                <a:latin typeface="Mulish"/>
              </a:rPr>
              <a:t>[Return only the main response. Remove pre-text and post-text.]</a:t>
            </a:r>
          </a:p>
          <a:p>
            <a:pPr marL="0" indent="0">
              <a:buNone/>
            </a:pPr>
            <a:br>
              <a:rPr lang="en-US" sz="2000" b="1" i="1" dirty="0">
                <a:effectLst/>
                <a:latin typeface="Mulish"/>
              </a:rPr>
            </a:br>
            <a:r>
              <a:rPr lang="en-AU" sz="2000" b="1" i="0" u="sng" dirty="0">
                <a:effectLst/>
                <a:latin typeface="Mulish"/>
              </a:rPr>
              <a:t>Clear. Concise. No Jargon.</a:t>
            </a:r>
            <a:endParaRPr lang="en-US" sz="2000" b="1" i="1" u="sng" dirty="0">
              <a:effectLst/>
              <a:latin typeface="Mulish"/>
            </a:endParaRPr>
          </a:p>
          <a:p>
            <a:pPr marL="0" indent="0">
              <a:buNone/>
            </a:pPr>
            <a:r>
              <a:rPr lang="en-US" sz="2000" b="1" i="1" dirty="0">
                <a:effectLst/>
                <a:latin typeface="Mulish"/>
              </a:rPr>
              <a:t>[Voice and style guide: Write at a &lt;insert level&gt; grade level. Use clear language, even when explaining complex topics. Bias toward short sentences. Avoid jargon and acronyms.]</a:t>
            </a:r>
            <a:endParaRPr lang="en-US" sz="2000" b="1" i="1" dirty="0">
              <a:latin typeface="Mulish"/>
            </a:endParaRPr>
          </a:p>
          <a:p>
            <a:pPr marL="0" indent="0">
              <a:buNone/>
            </a:pPr>
            <a:br>
              <a:rPr lang="en-US" sz="2000" b="1" i="1" dirty="0">
                <a:effectLst/>
                <a:latin typeface="Mulish"/>
              </a:rPr>
            </a:br>
            <a:r>
              <a:rPr lang="en-AU" sz="2000" b="1" i="0" u="sng" dirty="0">
                <a:effectLst/>
                <a:latin typeface="Mulish"/>
              </a:rPr>
              <a:t>Conversational + Relatable</a:t>
            </a:r>
          </a:p>
          <a:p>
            <a:pPr marL="0" indent="0">
              <a:buNone/>
            </a:pPr>
            <a:r>
              <a:rPr lang="en-US" sz="2000" b="1" i="1" dirty="0">
                <a:effectLst/>
                <a:latin typeface="Mulish"/>
              </a:rPr>
              <a:t>[Voice and style guide: Write in a conversational, relatable style as if you were explaining something to a friend. Use natural language and phrasing that a real person would use in everyday conversations.]</a:t>
            </a:r>
          </a:p>
        </p:txBody>
      </p:sp>
    </p:spTree>
    <p:extLst>
      <p:ext uri="{BB962C8B-B14F-4D97-AF65-F5344CB8AC3E}">
        <p14:creationId xmlns:p14="http://schemas.microsoft.com/office/powerpoint/2010/main" val="168496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5936D-E7DD-DF6E-88AC-CDEF3CAC671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ChatGPT hacks</a:t>
            </a:r>
            <a:endParaRPr lang="en-AU" sz="4000">
              <a:solidFill>
                <a:srgbClr val="FFFFFF"/>
              </a:solidFill>
            </a:endParaRPr>
          </a:p>
        </p:txBody>
      </p:sp>
      <p:sp>
        <p:nvSpPr>
          <p:cNvPr id="3" name="Content Placeholder 2">
            <a:extLst>
              <a:ext uri="{FF2B5EF4-FFF2-40B4-BE49-F238E27FC236}">
                <a16:creationId xmlns:a16="http://schemas.microsoft.com/office/drawing/2014/main" id="{D1984BE1-6428-68D6-00B5-C3E741FB1F93}"/>
              </a:ext>
            </a:extLst>
          </p:cNvPr>
          <p:cNvSpPr>
            <a:spLocks noGrp="1"/>
          </p:cNvSpPr>
          <p:nvPr>
            <p:ph idx="1"/>
          </p:nvPr>
        </p:nvSpPr>
        <p:spPr>
          <a:xfrm>
            <a:off x="1371599" y="1622744"/>
            <a:ext cx="9724031" cy="5235255"/>
          </a:xfrm>
        </p:spPr>
        <p:txBody>
          <a:bodyPr anchor="ctr">
            <a:noAutofit/>
          </a:bodyPr>
          <a:lstStyle/>
          <a:p>
            <a:pPr marL="0" indent="0">
              <a:buNone/>
            </a:pPr>
            <a:r>
              <a:rPr lang="en-AU" sz="2000" b="1" i="0" u="sng" dirty="0">
                <a:effectLst/>
                <a:latin typeface="Mulish"/>
              </a:rPr>
              <a:t>Format Using Markdown</a:t>
            </a:r>
          </a:p>
          <a:p>
            <a:pPr marL="0" indent="0">
              <a:buNone/>
            </a:pPr>
            <a:r>
              <a:rPr lang="en-US" sz="2000" b="1" i="1" dirty="0">
                <a:effectLst/>
                <a:latin typeface="Mulish"/>
              </a:rPr>
              <a:t>[Format your response using markdown. Use headings, subheadings, bullet points, and bold to organize the information.]</a:t>
            </a:r>
          </a:p>
          <a:p>
            <a:pPr marL="0" indent="0">
              <a:buNone/>
            </a:pPr>
            <a:endParaRPr lang="en-US" sz="2000" b="1" i="1" dirty="0">
              <a:effectLst/>
              <a:latin typeface="Mulish"/>
            </a:endParaRPr>
          </a:p>
          <a:p>
            <a:pPr marL="0" indent="0">
              <a:buNone/>
            </a:pPr>
            <a:r>
              <a:rPr lang="en-AU" sz="2000" b="1" i="0" u="sng" dirty="0">
                <a:effectLst/>
                <a:latin typeface="Mulish"/>
              </a:rPr>
              <a:t>Punchy Writing</a:t>
            </a:r>
          </a:p>
          <a:p>
            <a:pPr marL="0" indent="0">
              <a:buNone/>
            </a:pPr>
            <a:r>
              <a:rPr lang="en-US" sz="2000" b="1" i="1" dirty="0">
                <a:effectLst/>
                <a:latin typeface="Mulish"/>
              </a:rPr>
              <a:t>[Voice and style guide: Use sentence fragments and figurative language. Write as a master of brevity would. Frequently use short, pi thy sentences that pack a punch.]</a:t>
            </a:r>
          </a:p>
          <a:p>
            <a:pPr marL="0" indent="0">
              <a:buNone/>
            </a:pPr>
            <a:endParaRPr lang="en-US" sz="2000" b="1" i="1" dirty="0">
              <a:latin typeface="Mulish"/>
            </a:endParaRPr>
          </a:p>
          <a:p>
            <a:pPr marL="0" indent="0">
              <a:buNone/>
            </a:pPr>
            <a:r>
              <a:rPr lang="en-AU" sz="2000" b="1" i="0" u="sng" dirty="0">
                <a:effectLst/>
                <a:latin typeface="Mulish"/>
              </a:rPr>
              <a:t>Persuasive Storytelling</a:t>
            </a:r>
            <a:endParaRPr lang="en-US" sz="2000" b="1" i="1" u="sng" dirty="0">
              <a:latin typeface="Mulish"/>
            </a:endParaRPr>
          </a:p>
          <a:p>
            <a:pPr marL="0" indent="0">
              <a:buNone/>
            </a:pPr>
            <a:r>
              <a:rPr lang="en-US" sz="2000" b="1" i="1" dirty="0">
                <a:effectLst/>
                <a:latin typeface="Mulish"/>
              </a:rPr>
              <a:t>[Voice and style guide: Makes use of persuasive tone, making use of rhetorical questions, and storytelling to engage readers. Use metaphors, analogies and other literary devices to make points more relatable and memorable. Write in a way that is both informative and entertaining.]</a:t>
            </a:r>
            <a:endParaRPr lang="en-AU" sz="2000" dirty="0"/>
          </a:p>
        </p:txBody>
      </p:sp>
    </p:spTree>
    <p:extLst>
      <p:ext uri="{BB962C8B-B14F-4D97-AF65-F5344CB8AC3E}">
        <p14:creationId xmlns:p14="http://schemas.microsoft.com/office/powerpoint/2010/main" val="147807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5936D-E7DD-DF6E-88AC-CDEF3CAC671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ChatGPT hacks</a:t>
            </a:r>
            <a:endParaRPr lang="en-AU" sz="4000">
              <a:solidFill>
                <a:srgbClr val="FFFFFF"/>
              </a:solidFill>
            </a:endParaRPr>
          </a:p>
        </p:txBody>
      </p:sp>
      <p:sp>
        <p:nvSpPr>
          <p:cNvPr id="3" name="Content Placeholder 2">
            <a:extLst>
              <a:ext uri="{FF2B5EF4-FFF2-40B4-BE49-F238E27FC236}">
                <a16:creationId xmlns:a16="http://schemas.microsoft.com/office/drawing/2014/main" id="{D1984BE1-6428-68D6-00B5-C3E741FB1F93}"/>
              </a:ext>
            </a:extLst>
          </p:cNvPr>
          <p:cNvSpPr>
            <a:spLocks noGrp="1"/>
          </p:cNvSpPr>
          <p:nvPr>
            <p:ph idx="1"/>
          </p:nvPr>
        </p:nvSpPr>
        <p:spPr>
          <a:xfrm>
            <a:off x="1371599" y="2318197"/>
            <a:ext cx="9724031" cy="3683358"/>
          </a:xfrm>
        </p:spPr>
        <p:txBody>
          <a:bodyPr anchor="ctr">
            <a:normAutofit/>
          </a:bodyPr>
          <a:lstStyle/>
          <a:p>
            <a:pPr marL="0" indent="0">
              <a:buNone/>
            </a:pPr>
            <a:r>
              <a:rPr lang="en-AU" sz="2000" b="1" i="0" u="sng" dirty="0">
                <a:effectLst/>
                <a:latin typeface="Mulish"/>
              </a:rPr>
              <a:t>Clarity and Coherence</a:t>
            </a:r>
          </a:p>
          <a:p>
            <a:pPr marL="0" indent="0">
              <a:buNone/>
            </a:pPr>
            <a:r>
              <a:rPr lang="en-US" sz="2000" b="1" i="1" dirty="0">
                <a:effectLst/>
                <a:latin typeface="Mulish"/>
              </a:rPr>
              <a:t>[Voice and style guide: Use simple language to convey complex ideas so that they are clear and easy to understand. Break down complex concepts into easy-to-understand frameworks and models. Provide actionable and practical takeaways.]</a:t>
            </a:r>
          </a:p>
          <a:p>
            <a:pPr marL="0" indent="0">
              <a:buNone/>
            </a:pPr>
            <a:r>
              <a:rPr lang="en-US" sz="2000" b="1" u="sng" dirty="0">
                <a:latin typeface="Mulish"/>
              </a:rPr>
              <a:t>Clear and Thorough</a:t>
            </a:r>
          </a:p>
          <a:p>
            <a:pPr marL="0" indent="0">
              <a:buNone/>
            </a:pPr>
            <a:r>
              <a:rPr lang="en-US" sz="2000" b="1" i="1" dirty="0">
                <a:effectLst/>
                <a:latin typeface="Mulish"/>
              </a:rPr>
              <a:t>[Voice and style guide: Use a formal and academic tone paired with sophisticated vocabulary and grammar. Provide a thorough and in-depth analysis of the subject matter. Explain complex scientific concepts in a clear and accessible way. Use examples from a variety of fields, such as &lt;insert field here&gt;. Present counter-arguments and dissenting opinions in a balanced and objective way.]</a:t>
            </a:r>
            <a:endParaRPr lang="en-AU" sz="2000" b="1" i="0" dirty="0">
              <a:effectLst/>
              <a:latin typeface="Mulish"/>
            </a:endParaRPr>
          </a:p>
        </p:txBody>
      </p:sp>
    </p:spTree>
    <p:extLst>
      <p:ext uri="{BB962C8B-B14F-4D97-AF65-F5344CB8AC3E}">
        <p14:creationId xmlns:p14="http://schemas.microsoft.com/office/powerpoint/2010/main" val="41879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5936D-E7DD-DF6E-88AC-CDEF3CAC671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ChatGPT hacks</a:t>
            </a:r>
            <a:endParaRPr lang="en-AU" sz="4000">
              <a:solidFill>
                <a:srgbClr val="FFFFFF"/>
              </a:solidFill>
            </a:endParaRPr>
          </a:p>
        </p:txBody>
      </p:sp>
      <p:sp>
        <p:nvSpPr>
          <p:cNvPr id="3" name="Content Placeholder 2">
            <a:extLst>
              <a:ext uri="{FF2B5EF4-FFF2-40B4-BE49-F238E27FC236}">
                <a16:creationId xmlns:a16="http://schemas.microsoft.com/office/drawing/2014/main" id="{D1984BE1-6428-68D6-00B5-C3E741FB1F93}"/>
              </a:ext>
            </a:extLst>
          </p:cNvPr>
          <p:cNvSpPr>
            <a:spLocks noGrp="1"/>
          </p:cNvSpPr>
          <p:nvPr>
            <p:ph idx="1"/>
          </p:nvPr>
        </p:nvSpPr>
        <p:spPr>
          <a:xfrm>
            <a:off x="1371599" y="2318197"/>
            <a:ext cx="9724031" cy="3683358"/>
          </a:xfrm>
        </p:spPr>
        <p:txBody>
          <a:bodyPr anchor="ctr">
            <a:normAutofit/>
          </a:bodyPr>
          <a:lstStyle/>
          <a:p>
            <a:pPr marL="0" indent="0">
              <a:buNone/>
            </a:pPr>
            <a:r>
              <a:rPr lang="en-AU" sz="2000" b="1" u="sng" dirty="0">
                <a:latin typeface="Mulish"/>
              </a:rPr>
              <a:t>Conversational English</a:t>
            </a:r>
          </a:p>
          <a:p>
            <a:pPr marL="0" indent="0">
              <a:buNone/>
            </a:pPr>
            <a:r>
              <a:rPr lang="en-US" sz="2000" b="1" i="1" dirty="0">
                <a:effectLst/>
                <a:latin typeface="Mulish"/>
              </a:rPr>
              <a:t>[Voice and style guide: 1) Use simplified language, informal grammar, and non-standard English, 2) Write in a conversational style, 3) Avoid academic phrasing.]</a:t>
            </a:r>
          </a:p>
          <a:p>
            <a:pPr marL="0" indent="0">
              <a:buNone/>
            </a:pPr>
            <a:r>
              <a:rPr lang="en-AU" sz="2000" b="1" u="sng" dirty="0">
                <a:latin typeface="Mulish"/>
              </a:rPr>
              <a:t>Emulate a Writer</a:t>
            </a:r>
          </a:p>
          <a:p>
            <a:pPr marL="0" indent="0">
              <a:buNone/>
            </a:pPr>
            <a:r>
              <a:rPr lang="en-US" sz="2000" b="1" i="1" dirty="0">
                <a:effectLst/>
                <a:latin typeface="Mulish"/>
              </a:rPr>
              <a:t>[Emulate Ernest Hemingway's writing style.]</a:t>
            </a:r>
            <a:br>
              <a:rPr lang="en-AU" sz="2000" b="1" i="1" dirty="0">
                <a:effectLst/>
                <a:latin typeface="Mulish"/>
              </a:rPr>
            </a:br>
            <a:r>
              <a:rPr lang="en-AU" sz="2000" b="1" i="1" dirty="0">
                <a:effectLst/>
                <a:latin typeface="Mulish"/>
              </a:rPr>
              <a:t>(or </a:t>
            </a:r>
            <a:r>
              <a:rPr lang="en-AU" sz="2000" b="1" i="1" dirty="0">
                <a:latin typeface="Mulish"/>
              </a:rPr>
              <a:t>Mark Twain, Jane Austen, J.K. Rowling, George Orwell, Shakespeare, J. R. R. Tolkien, Virginia Woolf, the King James Bible, etc.)</a:t>
            </a:r>
            <a:endParaRPr lang="en-AU" sz="2000" b="1" dirty="0">
              <a:latin typeface="Mulish"/>
            </a:endParaRPr>
          </a:p>
          <a:p>
            <a:pPr marL="0" indent="0">
              <a:buNone/>
            </a:pPr>
            <a:endParaRPr lang="en-AU" sz="2000" b="1" dirty="0">
              <a:latin typeface="Mulish"/>
            </a:endParaRPr>
          </a:p>
          <a:p>
            <a:pPr marL="0" indent="0">
              <a:buNone/>
            </a:pPr>
            <a:endParaRPr lang="en-AU" sz="2000" b="1" i="0" dirty="0">
              <a:effectLst/>
              <a:latin typeface="Mulish"/>
            </a:endParaRPr>
          </a:p>
        </p:txBody>
      </p:sp>
    </p:spTree>
    <p:extLst>
      <p:ext uri="{BB962C8B-B14F-4D97-AF65-F5344CB8AC3E}">
        <p14:creationId xmlns:p14="http://schemas.microsoft.com/office/powerpoint/2010/main" val="122837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5936D-E7DD-DF6E-88AC-CDEF3CAC671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It’s all in the prompt…</a:t>
            </a:r>
            <a:endParaRPr lang="en-AU" sz="4000" dirty="0">
              <a:solidFill>
                <a:srgbClr val="FFFFFF"/>
              </a:solidFill>
            </a:endParaRPr>
          </a:p>
        </p:txBody>
      </p:sp>
      <p:sp>
        <p:nvSpPr>
          <p:cNvPr id="3" name="Content Placeholder 2">
            <a:extLst>
              <a:ext uri="{FF2B5EF4-FFF2-40B4-BE49-F238E27FC236}">
                <a16:creationId xmlns:a16="http://schemas.microsoft.com/office/drawing/2014/main" id="{D1984BE1-6428-68D6-00B5-C3E741FB1F93}"/>
              </a:ext>
            </a:extLst>
          </p:cNvPr>
          <p:cNvSpPr>
            <a:spLocks noGrp="1"/>
          </p:cNvSpPr>
          <p:nvPr>
            <p:ph idx="1"/>
          </p:nvPr>
        </p:nvSpPr>
        <p:spPr>
          <a:xfrm>
            <a:off x="1371599" y="2318197"/>
            <a:ext cx="9724031" cy="4049946"/>
          </a:xfrm>
        </p:spPr>
        <p:txBody>
          <a:bodyPr anchor="ctr">
            <a:normAutofit/>
          </a:bodyPr>
          <a:lstStyle/>
          <a:p>
            <a:pPr marL="0" indent="0">
              <a:buNone/>
            </a:pPr>
            <a:r>
              <a:rPr lang="en-AU" sz="1400" dirty="0"/>
              <a:t>Topic = &lt;&gt; Marks = &lt;&gt;</a:t>
            </a:r>
            <a:br>
              <a:rPr lang="en-AU" sz="1050" dirty="0"/>
            </a:br>
            <a:r>
              <a:rPr lang="en-US" sz="1400" dirty="0"/>
              <a:t>[A well written science question requires a respondent to consider the basis for cause and effect in the situation described, they also need to use specific key terms in their response and to </a:t>
            </a:r>
            <a:r>
              <a:rPr lang="en-US" sz="1400" dirty="0" err="1"/>
              <a:t>contextualise</a:t>
            </a:r>
            <a:r>
              <a:rPr lang="en-US" sz="1400" dirty="0"/>
              <a:t> their response to match the context of the question. Well written science questions are best </a:t>
            </a:r>
            <a:r>
              <a:rPr lang="en-US" sz="1400" dirty="0" err="1"/>
              <a:t>contextualised</a:t>
            </a:r>
            <a:r>
              <a:rPr lang="en-US" sz="1400" dirty="0"/>
              <a:t>, often with plausible fictional situations containing identifiable characters and require a response that demonstrates how the physics ideas apply in the situation described and from the perspective of the characters mentioned. One of the science questions should contain 2 identifiable characters who have different interpretations of a stated situation, where one character is correct in their interpretation and the other has made an identifiable error. This style of question should require the respondent to explain whose interpretation of the science is correct and why. The answers to science questions should require the respondent to make a number of statements, best expressed as single dot points, which correspond to 1 mark per statement to fully answer the question. Please write three well written science questions, each with suggested responses that are in dot point format, on the Topic outlined above. For all questions created, complete answers require the number of dot points to correspond to the number of Marks.</a:t>
            </a:r>
          </a:p>
          <a:p>
            <a:pPr marL="0" indent="0">
              <a:buNone/>
            </a:pPr>
            <a:r>
              <a:rPr lang="en-US" sz="1400" dirty="0"/>
              <a:t>”Question: A materials scientist is studying the diffraction of electrons through a thin metal foil. She uses electrons with a specific energy value. The materials scientist then increases the energy of the electrons by a small amount and hence their speed by a small amount. Explain what effect this would have on the de Broglie wavelength of the electrons. Justify your answer. (3 marks) </a:t>
            </a:r>
          </a:p>
          <a:p>
            <a:pPr marL="0" indent="0">
              <a:buNone/>
            </a:pPr>
            <a:r>
              <a:rPr lang="en-US" sz="1400" dirty="0"/>
              <a:t>Answer: 	- If the speed is increased then the momentum will increase. </a:t>
            </a:r>
            <a:br>
              <a:rPr lang="en-US" sz="1400" dirty="0"/>
            </a:br>
            <a:r>
              <a:rPr lang="en-US" sz="1400" dirty="0"/>
              <a:t>	- since wavelength is inversely proportional to velocity, </a:t>
            </a:r>
            <a:br>
              <a:rPr lang="en-US" sz="1400" dirty="0"/>
            </a:br>
            <a:r>
              <a:rPr lang="en-US" sz="1400" dirty="0"/>
              <a:t>	- if v increases then the wavelength of the electron will decrease”]</a:t>
            </a:r>
            <a:endParaRPr lang="en-AU" sz="2000" b="1" dirty="0">
              <a:latin typeface="Mulish"/>
            </a:endParaRPr>
          </a:p>
          <a:p>
            <a:pPr marL="0" indent="0">
              <a:buNone/>
            </a:pPr>
            <a:endParaRPr lang="en-AU" sz="2000" b="1" i="0" dirty="0">
              <a:effectLst/>
              <a:latin typeface="Mulish"/>
            </a:endParaRPr>
          </a:p>
        </p:txBody>
      </p:sp>
    </p:spTree>
    <p:extLst>
      <p:ext uri="{BB962C8B-B14F-4D97-AF65-F5344CB8AC3E}">
        <p14:creationId xmlns:p14="http://schemas.microsoft.com/office/powerpoint/2010/main" val="224929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DE70A897-E8C5-4002-402D-755A31D15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0"/>
            <a:ext cx="8101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0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162E-8570-FB9B-A805-ADA5378BFB2D}"/>
              </a:ext>
            </a:extLst>
          </p:cNvPr>
          <p:cNvSpPr>
            <a:spLocks noGrp="1"/>
          </p:cNvSpPr>
          <p:nvPr>
            <p:ph type="title"/>
          </p:nvPr>
        </p:nvSpPr>
        <p:spPr/>
        <p:txBody>
          <a:bodyPr/>
          <a:lstStyle/>
          <a:p>
            <a:r>
              <a:rPr lang="en-US" dirty="0"/>
              <a:t>AI in Education Considerations </a:t>
            </a:r>
            <a:endParaRPr lang="en-AU" dirty="0"/>
          </a:p>
        </p:txBody>
      </p:sp>
      <p:sp>
        <p:nvSpPr>
          <p:cNvPr id="3" name="Text Placeholder 2">
            <a:extLst>
              <a:ext uri="{FF2B5EF4-FFF2-40B4-BE49-F238E27FC236}">
                <a16:creationId xmlns:a16="http://schemas.microsoft.com/office/drawing/2014/main" id="{819FF628-2489-0322-FE24-7378F74AC456}"/>
              </a:ext>
            </a:extLst>
          </p:cNvPr>
          <p:cNvSpPr>
            <a:spLocks noGrp="1"/>
          </p:cNvSpPr>
          <p:nvPr>
            <p:ph type="body" idx="1"/>
          </p:nvPr>
        </p:nvSpPr>
        <p:spPr/>
        <p:txBody>
          <a:bodyPr/>
          <a:lstStyle/>
          <a:p>
            <a:r>
              <a:rPr lang="en-US" dirty="0"/>
              <a:t>Possible Fears	</a:t>
            </a:r>
            <a:endParaRPr lang="en-AU" dirty="0"/>
          </a:p>
        </p:txBody>
      </p:sp>
      <p:sp>
        <p:nvSpPr>
          <p:cNvPr id="4" name="Content Placeholder 3">
            <a:extLst>
              <a:ext uri="{FF2B5EF4-FFF2-40B4-BE49-F238E27FC236}">
                <a16:creationId xmlns:a16="http://schemas.microsoft.com/office/drawing/2014/main" id="{24268A51-61EF-DFED-B7F4-F1B85A3B4FB4}"/>
              </a:ext>
            </a:extLst>
          </p:cNvPr>
          <p:cNvSpPr>
            <a:spLocks noGrp="1"/>
          </p:cNvSpPr>
          <p:nvPr>
            <p:ph sz="half" idx="2"/>
          </p:nvPr>
        </p:nvSpPr>
        <p:spPr/>
        <p:txBody>
          <a:bodyPr>
            <a:normAutofit fontScale="62500" lnSpcReduction="20000"/>
          </a:bodyPr>
          <a:lstStyle/>
          <a:p>
            <a:pPr algn="l">
              <a:lnSpc>
                <a:spcPct val="120000"/>
              </a:lnSpc>
              <a:buFont typeface="Arial" panose="020B0604020202020204" pitchFamily="34" charset="0"/>
              <a:buChar char="•"/>
            </a:pPr>
            <a:r>
              <a:rPr lang="en-US" b="0" i="0" dirty="0">
                <a:effectLst/>
                <a:latin typeface="Söhne"/>
              </a:rPr>
              <a:t>They are afraid that AI will replace their job and render them obsolete.</a:t>
            </a:r>
          </a:p>
          <a:p>
            <a:pPr algn="l">
              <a:lnSpc>
                <a:spcPct val="120000"/>
              </a:lnSpc>
              <a:buFont typeface="Arial" panose="020B0604020202020204" pitchFamily="34" charset="0"/>
              <a:buChar char="•"/>
            </a:pPr>
            <a:r>
              <a:rPr lang="en-US" b="0" i="0" dirty="0">
                <a:effectLst/>
                <a:latin typeface="Söhne"/>
              </a:rPr>
              <a:t>They express concerns about the ethical implications of using AI in education, including the potential for reinforcing existing biases and discrimination.</a:t>
            </a:r>
          </a:p>
          <a:p>
            <a:pPr algn="l">
              <a:lnSpc>
                <a:spcPct val="120000"/>
              </a:lnSpc>
              <a:buFont typeface="Arial" panose="020B0604020202020204" pitchFamily="34" charset="0"/>
              <a:buChar char="•"/>
            </a:pPr>
            <a:r>
              <a:rPr lang="en-US" b="0" i="0" dirty="0">
                <a:effectLst/>
                <a:latin typeface="Söhne"/>
              </a:rPr>
              <a:t>They worry about the security and privacy of student data when using AI-powered systems.</a:t>
            </a:r>
          </a:p>
        </p:txBody>
      </p:sp>
      <p:sp>
        <p:nvSpPr>
          <p:cNvPr id="5" name="Text Placeholder 4">
            <a:extLst>
              <a:ext uri="{FF2B5EF4-FFF2-40B4-BE49-F238E27FC236}">
                <a16:creationId xmlns:a16="http://schemas.microsoft.com/office/drawing/2014/main" id="{A8A2B0C1-DB0E-B420-228D-F1355BC4F88B}"/>
              </a:ext>
            </a:extLst>
          </p:cNvPr>
          <p:cNvSpPr>
            <a:spLocks noGrp="1"/>
          </p:cNvSpPr>
          <p:nvPr>
            <p:ph type="body" sz="quarter" idx="3"/>
          </p:nvPr>
        </p:nvSpPr>
        <p:spPr/>
        <p:txBody>
          <a:bodyPr/>
          <a:lstStyle/>
          <a:p>
            <a:r>
              <a:rPr lang="en-US" dirty="0"/>
              <a:t>Possible Frustrations</a:t>
            </a:r>
            <a:endParaRPr lang="en-AU" dirty="0"/>
          </a:p>
        </p:txBody>
      </p:sp>
      <p:sp>
        <p:nvSpPr>
          <p:cNvPr id="6" name="Content Placeholder 5">
            <a:extLst>
              <a:ext uri="{FF2B5EF4-FFF2-40B4-BE49-F238E27FC236}">
                <a16:creationId xmlns:a16="http://schemas.microsoft.com/office/drawing/2014/main" id="{799BFD0A-7F0C-848C-6D20-86D51B912861}"/>
              </a:ext>
            </a:extLst>
          </p:cNvPr>
          <p:cNvSpPr>
            <a:spLocks noGrp="1"/>
          </p:cNvSpPr>
          <p:nvPr>
            <p:ph sz="quarter" idx="4"/>
          </p:nvPr>
        </p:nvSpPr>
        <p:spPr/>
        <p:txBody>
          <a:bodyPr>
            <a:normAutofit fontScale="62500" lnSpcReduction="20000"/>
          </a:bodyPr>
          <a:lstStyle/>
          <a:p>
            <a:pPr algn="l">
              <a:lnSpc>
                <a:spcPct val="120000"/>
              </a:lnSpc>
              <a:buFont typeface="Arial" panose="020B0604020202020204" pitchFamily="34" charset="0"/>
              <a:buChar char="•"/>
            </a:pPr>
            <a:r>
              <a:rPr lang="en-US" b="0" i="0" dirty="0">
                <a:effectLst/>
                <a:latin typeface="Söhne"/>
              </a:rPr>
              <a:t>They feel frustrated by the steep learning curve and technical skills required to effectively use AI in their work.</a:t>
            </a:r>
          </a:p>
          <a:p>
            <a:pPr algn="l">
              <a:lnSpc>
                <a:spcPct val="120000"/>
              </a:lnSpc>
              <a:buFont typeface="Arial" panose="020B0604020202020204" pitchFamily="34" charset="0"/>
              <a:buChar char="•"/>
            </a:pPr>
            <a:r>
              <a:rPr lang="en-US" b="0" i="0" dirty="0">
                <a:effectLst/>
                <a:latin typeface="Söhne"/>
              </a:rPr>
              <a:t>They express frustration with the lack of clear guidance and best practices for integrating AI into education, and the need to keep up with rapidly changing technology.</a:t>
            </a:r>
          </a:p>
          <a:p>
            <a:pPr algn="l">
              <a:lnSpc>
                <a:spcPct val="120000"/>
              </a:lnSpc>
              <a:buFont typeface="Arial" panose="020B0604020202020204" pitchFamily="34" charset="0"/>
              <a:buChar char="•"/>
            </a:pPr>
            <a:r>
              <a:rPr lang="en-US" b="0" i="0" dirty="0">
                <a:effectLst/>
                <a:latin typeface="Söhne"/>
              </a:rPr>
              <a:t>They feel frustrated with the limited availability of AI tools specifically designed for education and the need to adapt existing tools to meet the unique needs of their field</a:t>
            </a:r>
            <a:r>
              <a:rPr lang="en-US" b="0" i="0" dirty="0">
                <a:solidFill>
                  <a:srgbClr val="D1D5DB"/>
                </a:solidFill>
                <a:effectLst/>
                <a:latin typeface="Söhne"/>
              </a:rPr>
              <a:t>.</a:t>
            </a:r>
          </a:p>
        </p:txBody>
      </p:sp>
    </p:spTree>
    <p:extLst>
      <p:ext uri="{BB962C8B-B14F-4D97-AF65-F5344CB8AC3E}">
        <p14:creationId xmlns:p14="http://schemas.microsoft.com/office/powerpoint/2010/main" val="343946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6"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8B55-CFF7-E1D3-FB41-07F9037796BC}"/>
              </a:ext>
            </a:extLst>
          </p:cNvPr>
          <p:cNvSpPr>
            <a:spLocks noGrp="1"/>
          </p:cNvSpPr>
          <p:nvPr>
            <p:ph type="title"/>
          </p:nvPr>
        </p:nvSpPr>
        <p:spPr/>
        <p:txBody>
          <a:bodyPr/>
          <a:lstStyle/>
          <a:p>
            <a:r>
              <a:rPr lang="en-US" dirty="0"/>
              <a:t>AI in Education Considerations </a:t>
            </a:r>
            <a:endParaRPr lang="en-AU" dirty="0"/>
          </a:p>
        </p:txBody>
      </p:sp>
      <p:sp>
        <p:nvSpPr>
          <p:cNvPr id="3" name="Text Placeholder 2">
            <a:extLst>
              <a:ext uri="{FF2B5EF4-FFF2-40B4-BE49-F238E27FC236}">
                <a16:creationId xmlns:a16="http://schemas.microsoft.com/office/drawing/2014/main" id="{7AB3CD75-F529-7E82-8988-994E91D120DF}"/>
              </a:ext>
            </a:extLst>
          </p:cNvPr>
          <p:cNvSpPr>
            <a:spLocks noGrp="1"/>
          </p:cNvSpPr>
          <p:nvPr>
            <p:ph type="body" idx="1"/>
          </p:nvPr>
        </p:nvSpPr>
        <p:spPr/>
        <p:txBody>
          <a:bodyPr/>
          <a:lstStyle/>
          <a:p>
            <a:r>
              <a:rPr lang="en-US" dirty="0"/>
              <a:t>Possible Goals</a:t>
            </a:r>
            <a:endParaRPr lang="en-AU" dirty="0"/>
          </a:p>
        </p:txBody>
      </p:sp>
      <p:sp>
        <p:nvSpPr>
          <p:cNvPr id="4" name="Content Placeholder 3">
            <a:extLst>
              <a:ext uri="{FF2B5EF4-FFF2-40B4-BE49-F238E27FC236}">
                <a16:creationId xmlns:a16="http://schemas.microsoft.com/office/drawing/2014/main" id="{BA7F6290-528F-26CF-3CE6-5EFE1C69D4AD}"/>
              </a:ext>
            </a:extLst>
          </p:cNvPr>
          <p:cNvSpPr>
            <a:spLocks noGrp="1"/>
          </p:cNvSpPr>
          <p:nvPr>
            <p:ph sz="half" idx="2"/>
          </p:nvPr>
        </p:nvSpPr>
        <p:spPr/>
        <p:txBody>
          <a:bodyPr>
            <a:normAutofit fontScale="62500" lnSpcReduction="20000"/>
          </a:bodyPr>
          <a:lstStyle/>
          <a:p>
            <a:pPr algn="l">
              <a:lnSpc>
                <a:spcPct val="120000"/>
              </a:lnSpc>
              <a:buFont typeface="Arial" panose="020B0604020202020204" pitchFamily="34" charset="0"/>
              <a:buChar char="•"/>
            </a:pPr>
            <a:r>
              <a:rPr lang="en-US" b="0" i="0" dirty="0">
                <a:effectLst/>
                <a:latin typeface="Söhne"/>
              </a:rPr>
              <a:t>They hope to use AI to make their administrative tasks more efficient and effective, freeing up time to focus on other responsibilities.</a:t>
            </a:r>
          </a:p>
          <a:p>
            <a:pPr algn="l">
              <a:lnSpc>
                <a:spcPct val="120000"/>
              </a:lnSpc>
              <a:buFont typeface="Arial" panose="020B0604020202020204" pitchFamily="34" charset="0"/>
              <a:buChar char="•"/>
            </a:pPr>
            <a:r>
              <a:rPr lang="en-US" b="0" i="0" dirty="0">
                <a:effectLst/>
                <a:latin typeface="Söhne"/>
              </a:rPr>
              <a:t>They aim to use AI to personalize learning for each student, providing customized instruction and support optimized for individual needs and abilities.</a:t>
            </a:r>
          </a:p>
          <a:p>
            <a:pPr algn="l">
              <a:lnSpc>
                <a:spcPct val="120000"/>
              </a:lnSpc>
              <a:buFont typeface="Arial" panose="020B0604020202020204" pitchFamily="34" charset="0"/>
              <a:buChar char="•"/>
            </a:pPr>
            <a:r>
              <a:rPr lang="en-US" b="0" i="0" dirty="0">
                <a:effectLst/>
                <a:latin typeface="Söhne"/>
              </a:rPr>
              <a:t>They strive to use AI in a way that supports equity and inclusivity in education, eliminating existing biases and discrimination.</a:t>
            </a:r>
          </a:p>
          <a:p>
            <a:pPr>
              <a:lnSpc>
                <a:spcPct val="120000"/>
              </a:lnSpc>
            </a:pPr>
            <a:endParaRPr lang="en-AU" dirty="0"/>
          </a:p>
        </p:txBody>
      </p:sp>
      <p:sp>
        <p:nvSpPr>
          <p:cNvPr id="5" name="Text Placeholder 4">
            <a:extLst>
              <a:ext uri="{FF2B5EF4-FFF2-40B4-BE49-F238E27FC236}">
                <a16:creationId xmlns:a16="http://schemas.microsoft.com/office/drawing/2014/main" id="{52D05AC4-4A75-D053-5E82-17199033CB07}"/>
              </a:ext>
            </a:extLst>
          </p:cNvPr>
          <p:cNvSpPr>
            <a:spLocks noGrp="1"/>
          </p:cNvSpPr>
          <p:nvPr>
            <p:ph type="body" sz="quarter" idx="3"/>
          </p:nvPr>
        </p:nvSpPr>
        <p:spPr/>
        <p:txBody>
          <a:bodyPr/>
          <a:lstStyle/>
          <a:p>
            <a:r>
              <a:rPr lang="en-US" dirty="0"/>
              <a:t>Possible Aspirations</a:t>
            </a:r>
            <a:endParaRPr lang="en-AU" dirty="0"/>
          </a:p>
        </p:txBody>
      </p:sp>
      <p:sp>
        <p:nvSpPr>
          <p:cNvPr id="6" name="Content Placeholder 5">
            <a:extLst>
              <a:ext uri="{FF2B5EF4-FFF2-40B4-BE49-F238E27FC236}">
                <a16:creationId xmlns:a16="http://schemas.microsoft.com/office/drawing/2014/main" id="{9CBB4EAC-684F-8753-8C85-6F90D3383F8E}"/>
              </a:ext>
            </a:extLst>
          </p:cNvPr>
          <p:cNvSpPr>
            <a:spLocks noGrp="1"/>
          </p:cNvSpPr>
          <p:nvPr>
            <p:ph sz="quarter" idx="4"/>
          </p:nvPr>
        </p:nvSpPr>
        <p:spPr/>
        <p:txBody>
          <a:bodyPr>
            <a:normAutofit fontScale="62500" lnSpcReduction="20000"/>
          </a:bodyPr>
          <a:lstStyle/>
          <a:p>
            <a:pPr algn="l">
              <a:lnSpc>
                <a:spcPct val="120000"/>
              </a:lnSpc>
              <a:buFont typeface="Arial" panose="020B0604020202020204" pitchFamily="34" charset="0"/>
              <a:buChar char="•"/>
            </a:pPr>
            <a:r>
              <a:rPr lang="en-US" b="0" i="0" dirty="0">
                <a:effectLst/>
                <a:latin typeface="Söhne"/>
              </a:rPr>
              <a:t>They aspire to use AI to transform education and create innovative learning environments optimized for student success.</a:t>
            </a:r>
          </a:p>
          <a:p>
            <a:pPr algn="l">
              <a:lnSpc>
                <a:spcPct val="120000"/>
              </a:lnSpc>
              <a:buFont typeface="Arial" panose="020B0604020202020204" pitchFamily="34" charset="0"/>
              <a:buChar char="•"/>
            </a:pPr>
            <a:r>
              <a:rPr lang="en-US" b="0" i="0" dirty="0">
                <a:effectLst/>
                <a:latin typeface="Söhne"/>
              </a:rPr>
              <a:t>They dream of using AI to empower students and teachers, providing them with the tools and resources needed to achieve their full potential.</a:t>
            </a:r>
          </a:p>
          <a:p>
            <a:pPr algn="l">
              <a:lnSpc>
                <a:spcPct val="120000"/>
              </a:lnSpc>
              <a:buFont typeface="Arial" panose="020B0604020202020204" pitchFamily="34" charset="0"/>
              <a:buChar char="•"/>
            </a:pPr>
            <a:r>
              <a:rPr lang="en-US" b="0" i="0" dirty="0">
                <a:effectLst/>
                <a:latin typeface="Söhne"/>
              </a:rPr>
              <a:t>They hope to be part of a community of educators at the forefront of using AI in education and contributing to the ongoing development and improvement of the field.</a:t>
            </a:r>
          </a:p>
        </p:txBody>
      </p:sp>
    </p:spTree>
    <p:extLst>
      <p:ext uri="{BB962C8B-B14F-4D97-AF65-F5344CB8AC3E}">
        <p14:creationId xmlns:p14="http://schemas.microsoft.com/office/powerpoint/2010/main" val="42418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D95D4-C3D8-EFBD-2914-2AF2F00D9BFF}"/>
              </a:ext>
            </a:extLst>
          </p:cNvPr>
          <p:cNvSpPr>
            <a:spLocks noGrp="1"/>
          </p:cNvSpPr>
          <p:nvPr>
            <p:ph type="title"/>
          </p:nvPr>
        </p:nvSpPr>
        <p:spPr>
          <a:xfrm>
            <a:off x="466722" y="586855"/>
            <a:ext cx="3201366" cy="3387497"/>
          </a:xfrm>
        </p:spPr>
        <p:txBody>
          <a:bodyPr anchor="b">
            <a:normAutofit/>
          </a:bodyPr>
          <a:lstStyle/>
          <a:p>
            <a:pPr algn="r"/>
            <a:r>
              <a:rPr lang="en-US" sz="3100">
                <a:solidFill>
                  <a:srgbClr val="FFFFFF"/>
                </a:solidFill>
              </a:rPr>
              <a:t>Current AI Text Generative/image Options</a:t>
            </a:r>
            <a:br>
              <a:rPr lang="en-AU" sz="3100">
                <a:solidFill>
                  <a:srgbClr val="FFFFFF"/>
                </a:solidFill>
              </a:rPr>
            </a:br>
            <a:endParaRPr lang="en-AU" sz="3100">
              <a:solidFill>
                <a:srgbClr val="FFFFFF"/>
              </a:solidFill>
            </a:endParaRPr>
          </a:p>
        </p:txBody>
      </p:sp>
      <p:sp>
        <p:nvSpPr>
          <p:cNvPr id="3" name="Content Placeholder 2">
            <a:extLst>
              <a:ext uri="{FF2B5EF4-FFF2-40B4-BE49-F238E27FC236}">
                <a16:creationId xmlns:a16="http://schemas.microsoft.com/office/drawing/2014/main" id="{766DAE40-86CD-7140-1434-8D752ACB7DC6}"/>
              </a:ext>
            </a:extLst>
          </p:cNvPr>
          <p:cNvSpPr>
            <a:spLocks noGrp="1"/>
          </p:cNvSpPr>
          <p:nvPr>
            <p:ph idx="1"/>
          </p:nvPr>
        </p:nvSpPr>
        <p:spPr>
          <a:xfrm>
            <a:off x="4810259" y="649480"/>
            <a:ext cx="6555347" cy="5546047"/>
          </a:xfrm>
        </p:spPr>
        <p:txBody>
          <a:bodyPr anchor="ctr">
            <a:normAutofit/>
          </a:bodyPr>
          <a:lstStyle/>
          <a:p>
            <a:pPr marL="0" indent="0">
              <a:buNone/>
            </a:pPr>
            <a:r>
              <a:rPr lang="en-AU" sz="2000" dirty="0" err="1"/>
              <a:t>ChatGPT</a:t>
            </a:r>
            <a:r>
              <a:rPr lang="en-AU" sz="2000" dirty="0"/>
              <a:t>			</a:t>
            </a:r>
            <a:r>
              <a:rPr lang="en-AU" sz="2000" dirty="0">
                <a:hlinkClick r:id="rId2"/>
              </a:rPr>
              <a:t>https://chat.openai.com/chat</a:t>
            </a:r>
            <a:endParaRPr lang="en-AU" sz="2000" dirty="0"/>
          </a:p>
          <a:p>
            <a:pPr marL="0" indent="0">
              <a:buNone/>
            </a:pPr>
            <a:r>
              <a:rPr lang="en-AU" sz="2000" dirty="0" err="1"/>
              <a:t>Youcom</a:t>
            </a:r>
            <a:r>
              <a:rPr lang="en-AU" sz="2000" dirty="0"/>
              <a:t>			</a:t>
            </a:r>
            <a:r>
              <a:rPr lang="en-AU" sz="2000" dirty="0">
                <a:hlinkClick r:id="rId3"/>
              </a:rPr>
              <a:t>https://you.com</a:t>
            </a:r>
            <a:endParaRPr lang="en-AU" sz="2000" dirty="0"/>
          </a:p>
          <a:p>
            <a:pPr marL="0" indent="0">
              <a:buNone/>
            </a:pPr>
            <a:r>
              <a:rPr lang="en-AU" sz="2000" dirty="0"/>
              <a:t>Notion			</a:t>
            </a:r>
            <a:r>
              <a:rPr lang="en-AU" sz="2000" dirty="0">
                <a:hlinkClick r:id="rId4"/>
              </a:rPr>
              <a:t>https://www.notion.so</a:t>
            </a:r>
            <a:endParaRPr lang="en-AU" sz="2000" dirty="0"/>
          </a:p>
          <a:p>
            <a:pPr marL="0" indent="0">
              <a:buNone/>
            </a:pPr>
            <a:r>
              <a:rPr lang="en-AU" sz="2000" dirty="0" err="1"/>
              <a:t>WolframAlpha</a:t>
            </a:r>
            <a:r>
              <a:rPr lang="en-AU" sz="2000" dirty="0"/>
              <a:t>		</a:t>
            </a:r>
            <a:r>
              <a:rPr lang="en-AU" sz="2000" dirty="0">
                <a:hlinkClick r:id="rId5"/>
              </a:rPr>
              <a:t>https://www.wolframalpha.com</a:t>
            </a:r>
            <a:endParaRPr lang="en-AU" sz="2000" dirty="0"/>
          </a:p>
          <a:p>
            <a:pPr marL="0" indent="0">
              <a:buNone/>
            </a:pPr>
            <a:r>
              <a:rPr lang="en-AU" sz="2000" dirty="0"/>
              <a:t>Mem			</a:t>
            </a:r>
            <a:r>
              <a:rPr lang="en-AU" sz="2000" dirty="0">
                <a:hlinkClick r:id="rId6"/>
              </a:rPr>
              <a:t>https://get.mem.ai</a:t>
            </a:r>
            <a:endParaRPr lang="en-AU" sz="2000" dirty="0"/>
          </a:p>
          <a:p>
            <a:pPr marL="0" indent="0">
              <a:buNone/>
            </a:pPr>
            <a:r>
              <a:rPr lang="en-AU" sz="2000" dirty="0"/>
              <a:t>Character AI		</a:t>
            </a:r>
            <a:r>
              <a:rPr lang="en-AU" sz="2000" dirty="0">
                <a:hlinkClick r:id="rId7"/>
              </a:rPr>
              <a:t>https://beta.character.ai/</a:t>
            </a:r>
            <a:endParaRPr lang="en-AU" sz="2000" dirty="0"/>
          </a:p>
          <a:p>
            <a:pPr marL="0" indent="0">
              <a:buNone/>
            </a:pPr>
            <a:r>
              <a:rPr lang="en-AU" sz="2000" dirty="0"/>
              <a:t>Claude &amp; stability.ai	</a:t>
            </a:r>
            <a:r>
              <a:rPr lang="en-AU" sz="2000" dirty="0">
                <a:hlinkClick r:id="rId8"/>
              </a:rPr>
              <a:t>https://stability.ai</a:t>
            </a:r>
            <a:endParaRPr lang="en-AU" sz="2000" dirty="0"/>
          </a:p>
          <a:p>
            <a:pPr marL="0" indent="0">
              <a:buNone/>
            </a:pPr>
            <a:r>
              <a:rPr lang="en-AU" sz="2000" dirty="0" err="1"/>
              <a:t>Dalle</a:t>
            </a:r>
            <a:r>
              <a:rPr lang="en-AU" sz="2000" dirty="0"/>
              <a:t>			</a:t>
            </a:r>
            <a:r>
              <a:rPr lang="en-AU" sz="2000" dirty="0">
                <a:hlinkClick r:id="rId9"/>
              </a:rPr>
              <a:t>https://labs.openai.com</a:t>
            </a:r>
            <a:endParaRPr lang="en-AU" sz="2000" dirty="0"/>
          </a:p>
          <a:p>
            <a:pPr marL="0" indent="0">
              <a:buNone/>
            </a:pPr>
            <a:r>
              <a:rPr lang="en-AU" sz="2000" dirty="0"/>
              <a:t>Poe			</a:t>
            </a:r>
            <a:r>
              <a:rPr lang="en-AU" sz="2000" dirty="0">
                <a:hlinkClick r:id="rId10"/>
              </a:rPr>
              <a:t>https://poe.com</a:t>
            </a:r>
            <a:endParaRPr lang="en-AU" sz="2000" dirty="0"/>
          </a:p>
          <a:p>
            <a:pPr marL="0" indent="0">
              <a:buNone/>
            </a:pPr>
            <a:endParaRPr lang="en-AU" sz="2000" dirty="0"/>
          </a:p>
        </p:txBody>
      </p:sp>
    </p:spTree>
    <p:extLst>
      <p:ext uri="{BB962C8B-B14F-4D97-AF65-F5344CB8AC3E}">
        <p14:creationId xmlns:p14="http://schemas.microsoft.com/office/powerpoint/2010/main" val="263833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DAE0D-4C53-727F-DF46-898FEBFB7BA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Terms</a:t>
            </a:r>
            <a:endParaRPr lang="en-AU" sz="4000">
              <a:solidFill>
                <a:srgbClr val="FFFFFF"/>
              </a:solidFill>
            </a:endParaRPr>
          </a:p>
        </p:txBody>
      </p:sp>
      <p:sp>
        <p:nvSpPr>
          <p:cNvPr id="3" name="Content Placeholder 2">
            <a:extLst>
              <a:ext uri="{FF2B5EF4-FFF2-40B4-BE49-F238E27FC236}">
                <a16:creationId xmlns:a16="http://schemas.microsoft.com/office/drawing/2014/main" id="{16D5EB35-3634-0348-8762-5DE00E6BB042}"/>
              </a:ext>
            </a:extLst>
          </p:cNvPr>
          <p:cNvSpPr>
            <a:spLocks noGrp="1"/>
          </p:cNvSpPr>
          <p:nvPr>
            <p:ph idx="1"/>
          </p:nvPr>
        </p:nvSpPr>
        <p:spPr>
          <a:xfrm>
            <a:off x="1371599" y="1794510"/>
            <a:ext cx="9724031" cy="4320540"/>
          </a:xfrm>
        </p:spPr>
        <p:txBody>
          <a:bodyPr anchor="ctr">
            <a:normAutofit/>
          </a:bodyPr>
          <a:lstStyle/>
          <a:p>
            <a:pPr>
              <a:lnSpc>
                <a:spcPct val="100000"/>
              </a:lnSpc>
            </a:pPr>
            <a:r>
              <a:rPr lang="en-US" sz="2300" dirty="0"/>
              <a:t>Prompt</a:t>
            </a:r>
          </a:p>
          <a:p>
            <a:pPr marL="457200" lvl="1" indent="0">
              <a:buNone/>
            </a:pPr>
            <a:r>
              <a:rPr lang="en-US" sz="1900" dirty="0"/>
              <a:t>The field where you can write in your request. </a:t>
            </a:r>
          </a:p>
          <a:p>
            <a:pPr marL="457200" lvl="1" indent="0">
              <a:buNone/>
            </a:pPr>
            <a:endParaRPr lang="en-US" sz="1900" dirty="0"/>
          </a:p>
          <a:p>
            <a:r>
              <a:rPr lang="en-US" sz="2300" dirty="0"/>
              <a:t>Chat</a:t>
            </a:r>
          </a:p>
          <a:p>
            <a:pPr marL="457200" lvl="1" indent="0">
              <a:buNone/>
            </a:pPr>
            <a:r>
              <a:rPr lang="en-US" sz="1900" dirty="0"/>
              <a:t>The 'chat' element of </a:t>
            </a:r>
            <a:r>
              <a:rPr lang="en-US" sz="1900" dirty="0" err="1"/>
              <a:t>ChatGPT</a:t>
            </a:r>
            <a:r>
              <a:rPr lang="en-US" sz="1900" dirty="0"/>
              <a:t> refers to the conversational and interactive aspect of the model. </a:t>
            </a:r>
          </a:p>
          <a:p>
            <a:pPr marL="457200" lvl="1" indent="0">
              <a:buNone/>
            </a:pPr>
            <a:endParaRPr lang="en-US" sz="1900" dirty="0"/>
          </a:p>
          <a:p>
            <a:r>
              <a:rPr lang="en-US" sz="2300" dirty="0"/>
              <a:t>Text Completion</a:t>
            </a:r>
          </a:p>
          <a:p>
            <a:pPr marL="457200" lvl="1" indent="0">
              <a:buNone/>
            </a:pPr>
            <a:r>
              <a:rPr lang="en-US" sz="1900" dirty="0"/>
              <a:t>The following iterations of AI which many of us were familiar with were based around text completion (phones messaging, </a:t>
            </a:r>
            <a:r>
              <a:rPr lang="en-US" sz="1900" dirty="0" err="1"/>
              <a:t>gmail</a:t>
            </a:r>
            <a:r>
              <a:rPr lang="en-US" sz="1900" dirty="0"/>
              <a:t>, </a:t>
            </a:r>
            <a:r>
              <a:rPr lang="en-US" sz="1900" dirty="0" err="1"/>
              <a:t>etc</a:t>
            </a:r>
            <a:r>
              <a:rPr lang="en-US" sz="1900" dirty="0"/>
              <a:t>) of immediate context within a partially written message. </a:t>
            </a:r>
          </a:p>
          <a:p>
            <a:pPr>
              <a:buFontTx/>
              <a:buChar char="-"/>
            </a:pPr>
            <a:endParaRPr lang="en-US" sz="1900" dirty="0"/>
          </a:p>
        </p:txBody>
      </p:sp>
    </p:spTree>
    <p:extLst>
      <p:ext uri="{BB962C8B-B14F-4D97-AF65-F5344CB8AC3E}">
        <p14:creationId xmlns:p14="http://schemas.microsoft.com/office/powerpoint/2010/main" val="83621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86F751-BC42-F52B-57B8-74CDD5A98DD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Writing a Good Prompt</a:t>
            </a:r>
            <a:endParaRPr lang="en-AU" sz="4000" dirty="0">
              <a:solidFill>
                <a:srgbClr val="FFFFFF"/>
              </a:solidFill>
            </a:endParaRPr>
          </a:p>
        </p:txBody>
      </p:sp>
      <p:sp>
        <p:nvSpPr>
          <p:cNvPr id="3" name="Content Placeholder 2">
            <a:extLst>
              <a:ext uri="{FF2B5EF4-FFF2-40B4-BE49-F238E27FC236}">
                <a16:creationId xmlns:a16="http://schemas.microsoft.com/office/drawing/2014/main" id="{4F6EBC46-A858-6F7D-C20F-C5F66564D39D}"/>
              </a:ext>
            </a:extLst>
          </p:cNvPr>
          <p:cNvSpPr>
            <a:spLocks noGrp="1"/>
          </p:cNvSpPr>
          <p:nvPr>
            <p:ph idx="1"/>
          </p:nvPr>
        </p:nvSpPr>
        <p:spPr>
          <a:xfrm>
            <a:off x="1371599" y="1891970"/>
            <a:ext cx="9724031" cy="4671491"/>
          </a:xfrm>
        </p:spPr>
        <p:txBody>
          <a:bodyPr anchor="ctr">
            <a:normAutofit/>
          </a:bodyPr>
          <a:lstStyle/>
          <a:p>
            <a:pPr marL="514350" indent="-514350">
              <a:buFont typeface="+mj-lt"/>
              <a:buAutoNum type="arabicPeriod"/>
            </a:pPr>
            <a:r>
              <a:rPr lang="en-US" sz="3000" b="0" i="0" dirty="0">
                <a:effectLst/>
                <a:latin typeface="Söhne"/>
              </a:rPr>
              <a:t> Be clear and set it a specific goal. </a:t>
            </a:r>
            <a:endParaRPr lang="en-US" sz="3000" dirty="0">
              <a:latin typeface="Söhne"/>
            </a:endParaRPr>
          </a:p>
          <a:p>
            <a:pPr marL="514350" indent="-514350">
              <a:buFont typeface="+mj-lt"/>
              <a:buAutoNum type="arabicPeriod"/>
            </a:pPr>
            <a:r>
              <a:rPr lang="en-US" sz="3000" b="0" i="0" dirty="0">
                <a:effectLst/>
                <a:latin typeface="Söhne"/>
              </a:rPr>
              <a:t> Use natural language when you want a natural language response.</a:t>
            </a:r>
          </a:p>
          <a:p>
            <a:pPr marL="514350" indent="-514350">
              <a:buFont typeface="+mj-lt"/>
              <a:buAutoNum type="arabicPeriod"/>
            </a:pPr>
            <a:r>
              <a:rPr lang="en-US" sz="3000" b="0" i="0" dirty="0">
                <a:effectLst/>
                <a:latin typeface="Söhne"/>
              </a:rPr>
              <a:t> Use a structured prompt if you want structured replies.</a:t>
            </a:r>
          </a:p>
          <a:p>
            <a:pPr marL="514350" indent="-514350">
              <a:buFont typeface="+mj-lt"/>
              <a:buAutoNum type="arabicPeriod"/>
            </a:pPr>
            <a:r>
              <a:rPr lang="en-US" sz="3000" b="0" i="0" dirty="0">
                <a:effectLst/>
                <a:latin typeface="Söhne"/>
              </a:rPr>
              <a:t> Provide sufficient context.</a:t>
            </a:r>
          </a:p>
          <a:p>
            <a:pPr marL="514350" indent="-514350">
              <a:buFont typeface="+mj-lt"/>
              <a:buAutoNum type="arabicPeriod"/>
            </a:pPr>
            <a:r>
              <a:rPr lang="en-US" sz="3000" b="0" i="0" dirty="0">
                <a:effectLst/>
                <a:latin typeface="Söhne"/>
              </a:rPr>
              <a:t> Be as concise as you can.</a:t>
            </a:r>
          </a:p>
          <a:p>
            <a:pPr marL="514350" indent="-514350">
              <a:buFont typeface="+mj-lt"/>
              <a:buAutoNum type="arabicPeriod"/>
            </a:pPr>
            <a:r>
              <a:rPr lang="en-US" sz="3000" dirty="0">
                <a:latin typeface="Söhne"/>
              </a:rPr>
              <a:t> Give it an example of what the output might contain.</a:t>
            </a:r>
            <a:endParaRPr lang="en-US" sz="3000" b="0" i="0" dirty="0">
              <a:effectLst/>
              <a:latin typeface="Söhne"/>
            </a:endParaRPr>
          </a:p>
          <a:p>
            <a:endParaRPr lang="en-AU" sz="2000" dirty="0"/>
          </a:p>
        </p:txBody>
      </p:sp>
    </p:spTree>
    <p:extLst>
      <p:ext uri="{BB962C8B-B14F-4D97-AF65-F5344CB8AC3E}">
        <p14:creationId xmlns:p14="http://schemas.microsoft.com/office/powerpoint/2010/main" val="143609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C8480-F4D3-F3A1-E6AB-6BA7152071D4}"/>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Consider what you can add to your Prompts</a:t>
            </a:r>
            <a:endParaRPr lang="en-AU" sz="4000" dirty="0">
              <a:solidFill>
                <a:srgbClr val="FFFFFF"/>
              </a:solidFill>
            </a:endParaRPr>
          </a:p>
        </p:txBody>
      </p:sp>
      <p:sp>
        <p:nvSpPr>
          <p:cNvPr id="3" name="Content Placeholder 2">
            <a:extLst>
              <a:ext uri="{FF2B5EF4-FFF2-40B4-BE49-F238E27FC236}">
                <a16:creationId xmlns:a16="http://schemas.microsoft.com/office/drawing/2014/main" id="{A6B987A4-575B-E263-9EE1-6E715A641B37}"/>
              </a:ext>
            </a:extLst>
          </p:cNvPr>
          <p:cNvSpPr>
            <a:spLocks noGrp="1"/>
          </p:cNvSpPr>
          <p:nvPr>
            <p:ph idx="1"/>
          </p:nvPr>
        </p:nvSpPr>
        <p:spPr>
          <a:xfrm>
            <a:off x="1371599" y="1794510"/>
            <a:ext cx="9724031" cy="4914899"/>
          </a:xfrm>
        </p:spPr>
        <p:txBody>
          <a:bodyPr anchor="ctr">
            <a:noAutofit/>
          </a:bodyPr>
          <a:lstStyle/>
          <a:p>
            <a:r>
              <a:rPr lang="en-US" sz="3000" dirty="0"/>
              <a:t>It doesn't know anything about you</a:t>
            </a:r>
          </a:p>
          <a:p>
            <a:r>
              <a:rPr lang="en-US" sz="3000" dirty="0"/>
              <a:t>You can ask it to respond like someone in a position of authority or from a particular time period or place</a:t>
            </a:r>
          </a:p>
          <a:p>
            <a:r>
              <a:rPr lang="en-US" sz="3000" dirty="0"/>
              <a:t>If you want ‘novel’ or unusual approaches to creative tasks you can simply ask it to provide an angles that are not often considered or uncommon approaches to problems. </a:t>
            </a:r>
          </a:p>
          <a:p>
            <a:r>
              <a:rPr lang="en-US" sz="3000" dirty="0"/>
              <a:t>The more ‘human’ your prompt is, the more interesting your result will be</a:t>
            </a:r>
            <a:r>
              <a:rPr lang="en-US" sz="2400" dirty="0"/>
              <a:t>.</a:t>
            </a:r>
            <a:endParaRPr lang="en-AU" sz="2400" dirty="0"/>
          </a:p>
        </p:txBody>
      </p:sp>
    </p:spTree>
    <p:extLst>
      <p:ext uri="{BB962C8B-B14F-4D97-AF65-F5344CB8AC3E}">
        <p14:creationId xmlns:p14="http://schemas.microsoft.com/office/powerpoint/2010/main" val="394798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F3941-FB33-C849-3F34-953EFD6BD04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AI “DOS AND DO NOTS”</a:t>
            </a:r>
            <a:endParaRPr lang="en-AU" sz="4000">
              <a:solidFill>
                <a:srgbClr val="FFFFFF"/>
              </a:solidFill>
            </a:endParaRPr>
          </a:p>
        </p:txBody>
      </p:sp>
      <p:sp>
        <p:nvSpPr>
          <p:cNvPr id="3" name="Content Placeholder 2">
            <a:extLst>
              <a:ext uri="{FF2B5EF4-FFF2-40B4-BE49-F238E27FC236}">
                <a16:creationId xmlns:a16="http://schemas.microsoft.com/office/drawing/2014/main" id="{D2884DE2-30F2-A9BF-354B-27EFCF48A5D8}"/>
              </a:ext>
            </a:extLst>
          </p:cNvPr>
          <p:cNvSpPr>
            <a:spLocks noGrp="1"/>
          </p:cNvSpPr>
          <p:nvPr>
            <p:ph idx="1"/>
          </p:nvPr>
        </p:nvSpPr>
        <p:spPr>
          <a:xfrm>
            <a:off x="1371599" y="1885280"/>
            <a:ext cx="9724031" cy="4678182"/>
          </a:xfrm>
        </p:spPr>
        <p:txBody>
          <a:bodyPr anchor="ctr">
            <a:noAutofit/>
          </a:bodyPr>
          <a:lstStyle/>
          <a:p>
            <a:r>
              <a:rPr lang="en-US" sz="3000" dirty="0"/>
              <a:t>Do not us the AI for something it doesn’t have the capacity to do. </a:t>
            </a:r>
          </a:p>
          <a:p>
            <a:r>
              <a:rPr lang="en-US" sz="3000" dirty="0"/>
              <a:t>Do not believe everything an AI appears to state as fact. </a:t>
            </a:r>
          </a:p>
          <a:p>
            <a:r>
              <a:rPr lang="en-US" sz="3000" dirty="0"/>
              <a:t>Do ask your AI to make things more concise or set a word limit.</a:t>
            </a:r>
          </a:p>
          <a:p>
            <a:r>
              <a:rPr lang="en-US" sz="3000" dirty="0"/>
              <a:t>Do use follow up prompts to refine a request.</a:t>
            </a:r>
          </a:p>
          <a:p>
            <a:r>
              <a:rPr lang="en-US" sz="3000" dirty="0"/>
              <a:t>Use prompts and follow up questions like you would a high performing student. </a:t>
            </a:r>
            <a:endParaRPr lang="en-AU" sz="3000" dirty="0"/>
          </a:p>
        </p:txBody>
      </p:sp>
    </p:spTree>
    <p:extLst>
      <p:ext uri="{BB962C8B-B14F-4D97-AF65-F5344CB8AC3E}">
        <p14:creationId xmlns:p14="http://schemas.microsoft.com/office/powerpoint/2010/main" val="168082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3FE04-78DE-C0BF-D254-A6E14DCC824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Multi-Prompts and Complex Prompts</a:t>
            </a:r>
            <a:endParaRPr lang="en-AU" sz="4000">
              <a:solidFill>
                <a:srgbClr val="FFFFFF"/>
              </a:solidFill>
            </a:endParaRPr>
          </a:p>
        </p:txBody>
      </p:sp>
      <p:sp>
        <p:nvSpPr>
          <p:cNvPr id="3" name="Content Placeholder 2">
            <a:extLst>
              <a:ext uri="{FF2B5EF4-FFF2-40B4-BE49-F238E27FC236}">
                <a16:creationId xmlns:a16="http://schemas.microsoft.com/office/drawing/2014/main" id="{EB4B0862-3062-C037-28E6-2C17973E956B}"/>
              </a:ext>
            </a:extLst>
          </p:cNvPr>
          <p:cNvSpPr>
            <a:spLocks noGrp="1"/>
          </p:cNvSpPr>
          <p:nvPr>
            <p:ph idx="1"/>
          </p:nvPr>
        </p:nvSpPr>
        <p:spPr>
          <a:xfrm>
            <a:off x="1371599" y="1885280"/>
            <a:ext cx="9724031" cy="4678182"/>
          </a:xfrm>
        </p:spPr>
        <p:txBody>
          <a:bodyPr anchor="ctr">
            <a:normAutofit fontScale="62500" lnSpcReduction="20000"/>
          </a:bodyPr>
          <a:lstStyle/>
          <a:p>
            <a:pPr marL="0" indent="0">
              <a:lnSpc>
                <a:spcPct val="100000"/>
              </a:lnSpc>
              <a:buNone/>
            </a:pPr>
            <a:r>
              <a:rPr lang="en-US" sz="3600" dirty="0"/>
              <a:t>Using AI to create a refined and interesting content is (oddly…) a bit of an art. </a:t>
            </a:r>
            <a:br>
              <a:rPr lang="en-US" sz="3600" dirty="0"/>
            </a:br>
            <a:endParaRPr lang="en-US" sz="3600" dirty="0"/>
          </a:p>
          <a:p>
            <a:pPr marL="0" indent="0">
              <a:lnSpc>
                <a:spcPct val="100000"/>
              </a:lnSpc>
              <a:buNone/>
            </a:pPr>
            <a:r>
              <a:rPr lang="en-US" sz="3600" dirty="0"/>
              <a:t>It can be achieved by carefully scaffolding the AI in conversation through a series of prompts that each add further content and context for the AI to use as a base for further content creation.</a:t>
            </a:r>
          </a:p>
          <a:p>
            <a:pPr marL="0" indent="0">
              <a:lnSpc>
                <a:spcPct val="100000"/>
              </a:lnSpc>
              <a:buNone/>
            </a:pPr>
            <a:endParaRPr lang="en-US" sz="3600" dirty="0"/>
          </a:p>
          <a:p>
            <a:pPr>
              <a:lnSpc>
                <a:spcPct val="100000"/>
              </a:lnSpc>
              <a:spcBef>
                <a:spcPts val="0"/>
              </a:spcBef>
              <a:buAutoNum type="arabicPeriod"/>
            </a:pPr>
            <a:r>
              <a:rPr lang="en-US" sz="3000" i="1" dirty="0">
                <a:latin typeface="Söhne"/>
              </a:rPr>
              <a:t>Topic: &lt;PUT A TOPIC HERE&gt;</a:t>
            </a:r>
          </a:p>
          <a:p>
            <a:pPr>
              <a:lnSpc>
                <a:spcPct val="100000"/>
              </a:lnSpc>
              <a:spcBef>
                <a:spcPts val="0"/>
              </a:spcBef>
              <a:buAutoNum type="arabicPeriod"/>
            </a:pPr>
            <a:r>
              <a:rPr lang="en-US" sz="3000" i="1" dirty="0">
                <a:latin typeface="Söhne"/>
              </a:rPr>
              <a:t>For the above topic area, what are some common goals that students have?</a:t>
            </a:r>
          </a:p>
          <a:p>
            <a:pPr>
              <a:lnSpc>
                <a:spcPct val="100000"/>
              </a:lnSpc>
              <a:spcBef>
                <a:spcPts val="0"/>
              </a:spcBef>
              <a:buAutoNum type="arabicPeriod"/>
            </a:pPr>
            <a:r>
              <a:rPr lang="en-US" sz="3000" i="1" dirty="0">
                <a:latin typeface="Söhne"/>
              </a:rPr>
              <a:t>What are challenges that prevent students from high levels of achievement?</a:t>
            </a:r>
          </a:p>
          <a:p>
            <a:pPr>
              <a:lnSpc>
                <a:spcPct val="100000"/>
              </a:lnSpc>
              <a:spcBef>
                <a:spcPts val="0"/>
              </a:spcBef>
              <a:buAutoNum type="arabicPeriod"/>
            </a:pPr>
            <a:r>
              <a:rPr lang="en-US" sz="3000" i="1" dirty="0">
                <a:latin typeface="Söhne"/>
              </a:rPr>
              <a:t>Which challenge is the most difficult to overcome?</a:t>
            </a:r>
          </a:p>
          <a:p>
            <a:pPr>
              <a:lnSpc>
                <a:spcPct val="100000"/>
              </a:lnSpc>
              <a:spcBef>
                <a:spcPts val="0"/>
              </a:spcBef>
              <a:buAutoNum type="arabicPeriod"/>
            </a:pPr>
            <a:r>
              <a:rPr lang="en-US" sz="3000" i="1" dirty="0">
                <a:latin typeface="Söhne"/>
              </a:rPr>
              <a:t>What are some tips to remove this challenge and get the desired outcome?</a:t>
            </a:r>
          </a:p>
          <a:p>
            <a:pPr>
              <a:lnSpc>
                <a:spcPct val="100000"/>
              </a:lnSpc>
              <a:spcBef>
                <a:spcPts val="0"/>
              </a:spcBef>
              <a:buAutoNum type="arabicPeriod"/>
            </a:pPr>
            <a:r>
              <a:rPr lang="en-US" sz="3000" i="1" dirty="0">
                <a:latin typeface="Söhne"/>
              </a:rPr>
              <a:t>Give an example of each tip in action</a:t>
            </a:r>
          </a:p>
          <a:p>
            <a:pPr>
              <a:lnSpc>
                <a:spcPct val="100000"/>
              </a:lnSpc>
              <a:spcBef>
                <a:spcPts val="0"/>
              </a:spcBef>
              <a:buAutoNum type="arabicPeriod"/>
            </a:pPr>
            <a:r>
              <a:rPr lang="en-US" sz="3000" i="1" dirty="0">
                <a:latin typeface="Söhne"/>
              </a:rPr>
              <a:t>If a student uses these tips, how will their learning experience be improved?</a:t>
            </a:r>
          </a:p>
          <a:p>
            <a:pPr>
              <a:lnSpc>
                <a:spcPct val="100000"/>
              </a:lnSpc>
              <a:spcBef>
                <a:spcPts val="0"/>
              </a:spcBef>
              <a:buAutoNum type="arabicPeriod"/>
            </a:pPr>
            <a:r>
              <a:rPr lang="en-US" sz="3000" i="1" dirty="0">
                <a:latin typeface="Söhne"/>
              </a:rPr>
              <a:t>Organize all the above information on the topic into a outline</a:t>
            </a:r>
          </a:p>
          <a:p>
            <a:pPr>
              <a:lnSpc>
                <a:spcPct val="100000"/>
              </a:lnSpc>
              <a:spcBef>
                <a:spcPts val="0"/>
              </a:spcBef>
              <a:buAutoNum type="arabicPeriod"/>
            </a:pPr>
            <a:r>
              <a:rPr lang="en-US" sz="3000" i="1" dirty="0">
                <a:latin typeface="Söhne"/>
              </a:rPr>
              <a:t>In this session, I gave you a series of commands. Compile them all into a single command that would generate a similar output.</a:t>
            </a:r>
            <a:endParaRPr lang="en-AU" sz="3000" i="1" dirty="0">
              <a:latin typeface="Söhne"/>
            </a:endParaRPr>
          </a:p>
        </p:txBody>
      </p:sp>
    </p:spTree>
    <p:extLst>
      <p:ext uri="{BB962C8B-B14F-4D97-AF65-F5344CB8AC3E}">
        <p14:creationId xmlns:p14="http://schemas.microsoft.com/office/powerpoint/2010/main" val="2975257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637</TotalTime>
  <Words>2788</Words>
  <Application>Microsoft Office PowerPoint</Application>
  <PresentationFormat>Widescreen</PresentationFormat>
  <Paragraphs>146</Paragraphs>
  <Slides>17</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Mulish</vt:lpstr>
      <vt:lpstr>Söhne</vt:lpstr>
      <vt:lpstr>Office Theme</vt:lpstr>
      <vt:lpstr>AI and Education</vt:lpstr>
      <vt:lpstr>AI in Education Considerations </vt:lpstr>
      <vt:lpstr>AI in Education Considerations </vt:lpstr>
      <vt:lpstr>Current AI Text Generative/image Options </vt:lpstr>
      <vt:lpstr>Terms</vt:lpstr>
      <vt:lpstr>Writing a Good Prompt</vt:lpstr>
      <vt:lpstr>Consider what you can add to your Prompts</vt:lpstr>
      <vt:lpstr>AI “DOS AND DO NOTS”</vt:lpstr>
      <vt:lpstr>Multi-Prompts and Complex Prompts</vt:lpstr>
      <vt:lpstr>Using AI to Expand on Your Creativity</vt:lpstr>
      <vt:lpstr>Using AI to Expand on Your Creativity</vt:lpstr>
      <vt:lpstr>ChatGPT hacks</vt:lpstr>
      <vt:lpstr>ChatGPT hacks</vt:lpstr>
      <vt:lpstr>ChatGPT hacks</vt:lpstr>
      <vt:lpstr>ChatGPT hacks</vt:lpstr>
      <vt:lpstr>It’s all in the prompt…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Education</dc:title>
  <dc:creator>Stuart Fankhauser</dc:creator>
  <cp:lastModifiedBy>Stuart Fankhauser</cp:lastModifiedBy>
  <cp:revision>2</cp:revision>
  <dcterms:created xsi:type="dcterms:W3CDTF">2023-02-08T21:55:00Z</dcterms:created>
  <dcterms:modified xsi:type="dcterms:W3CDTF">2023-02-15T04:34:03Z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2023-02-08T21:55:00Z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d6e03bdb-bf84-48b9-9994-3f183e6bb261</vt:lpwstr>
  </property>
  <property fmtid="{D5CDD505-2E9C-101B-9397-08002B2CF9AE}" pid="8" name="MSIP_Label_3060bdc4-329c-4748-b6fd-e3afc11cce4b_ContentBits">
    <vt:lpwstr>0</vt:lpwstr>
  </property>
</Properties>
</file>